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6" r:id="rId5"/>
    <p:sldId id="260" r:id="rId6"/>
    <p:sldId id="279" r:id="rId7"/>
    <p:sldId id="265" r:id="rId8"/>
    <p:sldId id="293" r:id="rId9"/>
    <p:sldId id="264" r:id="rId10"/>
    <p:sldId id="266" r:id="rId11"/>
    <p:sldId id="272" r:id="rId12"/>
    <p:sldId id="273" r:id="rId13"/>
    <p:sldId id="280" r:id="rId14"/>
    <p:sldId id="269" r:id="rId15"/>
    <p:sldId id="271" r:id="rId16"/>
    <p:sldId id="267" r:id="rId17"/>
    <p:sldId id="277" r:id="rId18"/>
    <p:sldId id="276" r:id="rId19"/>
    <p:sldId id="290" r:id="rId20"/>
    <p:sldId id="291" r:id="rId21"/>
    <p:sldId id="292" r:id="rId22"/>
    <p:sldId id="281" r:id="rId23"/>
    <p:sldId id="285" r:id="rId24"/>
    <p:sldId id="288" r:id="rId25"/>
    <p:sldId id="289" r:id="rId26"/>
    <p:sldId id="262" r:id="rId27"/>
  </p:sldIdLst>
  <p:sldSz cx="9753600" cy="7315200"/>
  <p:notesSz cx="6858000" cy="9144000"/>
  <p:embeddedFontLst>
    <p:embeddedFont>
      <p:font typeface="Montserrat" panose="00000500000000000000" pitchFamily="2" charset="0"/>
      <p:regular r:id="rId29"/>
      <p:bold r:id="rId30"/>
      <p:italic r:id="rId31"/>
      <p:boldItalic r:id="rId32"/>
    </p:embeddedFont>
    <p:embeddedFont>
      <p:font typeface="Montserrat SemiBold" panose="000007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3" roundtripDataSignature="AMtx7mhoUi51gtdt4lqCrh5BYFTDqQnvB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F0CF39-32BE-012F-7235-C12A113DCE08}" name="Isabella Nielsen" initials="IN" userId="S::inielsen@vennstrategies.com::5ec58b98-ef23-4aab-b8b0-789e1b2eaa71" providerId="AD"/>
  <p188:author id="{0CBCF661-AC38-0154-0539-1498FB46BE42}" name="Elizabeth Lee" initials="EL" userId="S::elee@vennstrategies.com::294e50e2-b442-4150-9eec-cfe3c9671f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5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customschemas.google.com/relationships/presentationmetadata" Target="metadata"/><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E24CB-0081-445B-B35B-05CC501A3BE8}" type="doc">
      <dgm:prSet loTypeId="urn:microsoft.com/office/officeart/2005/8/layout/hProcess9" loCatId="process" qsTypeId="urn:microsoft.com/office/officeart/2005/8/quickstyle/simple1" qsCatId="simple" csTypeId="urn:microsoft.com/office/officeart/2005/8/colors/accent1_1" csCatId="accent1" phldr="1"/>
      <dgm:spPr/>
    </dgm:pt>
    <dgm:pt modelId="{6A5D3DF2-26D8-4D76-8DCD-A781A721CECF}">
      <dgm:prSet phldrT="[Text]"/>
      <dgm:spPr/>
      <dgm:t>
        <a:bodyPr/>
        <a:lstStyle/>
        <a:p>
          <a:pPr>
            <a:buFont typeface="Arial"/>
            <a:buChar char="•"/>
          </a:pPr>
          <a:r>
            <a:rPr lang="en-US" b="1" dirty="0">
              <a:latin typeface="Aptos"/>
            </a:rPr>
            <a:t>January</a:t>
          </a:r>
        </a:p>
      </dgm:t>
    </dgm:pt>
    <dgm:pt modelId="{937C8DF6-21FD-4421-91F3-158E1829FD43}" type="parTrans" cxnId="{6B02EBE1-6333-4122-835B-6572D4E0E49A}">
      <dgm:prSet/>
      <dgm:spPr/>
      <dgm:t>
        <a:bodyPr/>
        <a:lstStyle/>
        <a:p>
          <a:endParaRPr lang="en-US"/>
        </a:p>
      </dgm:t>
    </dgm:pt>
    <dgm:pt modelId="{E8198C7A-AA1B-446A-BFA6-2A9C2211EB5D}" type="sibTrans" cxnId="{6B02EBE1-6333-4122-835B-6572D4E0E49A}">
      <dgm:prSet/>
      <dgm:spPr/>
      <dgm:t>
        <a:bodyPr/>
        <a:lstStyle/>
        <a:p>
          <a:endParaRPr lang="en-US"/>
        </a:p>
      </dgm:t>
    </dgm:pt>
    <dgm:pt modelId="{5D0C8490-C070-4F5B-BDA5-283F6F35C48B}">
      <dgm:prSet phldr="0"/>
      <dgm:spPr/>
      <dgm:t>
        <a:bodyPr/>
        <a:lstStyle/>
        <a:p>
          <a:r>
            <a:rPr lang="en-US" b="1" dirty="0">
              <a:latin typeface="Aptos"/>
            </a:rPr>
            <a:t>February</a:t>
          </a:r>
        </a:p>
      </dgm:t>
    </dgm:pt>
    <dgm:pt modelId="{5004D0A1-0A02-4E52-A8BF-402CA5FDE631}" type="parTrans" cxnId="{BB1ABA85-6ACC-412E-87DA-928842B8BF83}">
      <dgm:prSet/>
      <dgm:spPr/>
      <dgm:t>
        <a:bodyPr/>
        <a:lstStyle/>
        <a:p>
          <a:endParaRPr lang="en-US"/>
        </a:p>
      </dgm:t>
    </dgm:pt>
    <dgm:pt modelId="{4B2B0F47-FC6A-46E1-B126-23C46C92A4D6}" type="sibTrans" cxnId="{BB1ABA85-6ACC-412E-87DA-928842B8BF83}">
      <dgm:prSet/>
      <dgm:spPr/>
      <dgm:t>
        <a:bodyPr/>
        <a:lstStyle/>
        <a:p>
          <a:endParaRPr lang="en-US"/>
        </a:p>
      </dgm:t>
    </dgm:pt>
    <dgm:pt modelId="{FE91D43B-1238-4F4A-B84B-29809A2ED283}">
      <dgm:prSet phldr="0"/>
      <dgm:spPr/>
      <dgm:t>
        <a:bodyPr/>
        <a:lstStyle/>
        <a:p>
          <a:pPr rtl="0"/>
          <a:r>
            <a:rPr lang="en-US" dirty="0">
              <a:latin typeface="Aptos"/>
            </a:rPr>
            <a:t>Appropriations are due the last week of March</a:t>
          </a:r>
        </a:p>
      </dgm:t>
    </dgm:pt>
    <dgm:pt modelId="{B25DAB80-FF66-47EC-96F5-5B811AEF1526}" type="parTrans" cxnId="{1CF77033-BD24-4A29-AF71-97AE6ECB210F}">
      <dgm:prSet/>
      <dgm:spPr/>
      <dgm:t>
        <a:bodyPr/>
        <a:lstStyle/>
        <a:p>
          <a:endParaRPr lang="en-US"/>
        </a:p>
      </dgm:t>
    </dgm:pt>
    <dgm:pt modelId="{BA5643DD-23A1-44A9-B083-59B561B2D3DA}" type="sibTrans" cxnId="{1CF77033-BD24-4A29-AF71-97AE6ECB210F}">
      <dgm:prSet/>
      <dgm:spPr/>
      <dgm:t>
        <a:bodyPr/>
        <a:lstStyle/>
        <a:p>
          <a:endParaRPr lang="en-US"/>
        </a:p>
      </dgm:t>
    </dgm:pt>
    <dgm:pt modelId="{BE093E57-BF18-4CAA-8908-7D5F3B27BCD4}">
      <dgm:prSet/>
      <dgm:spPr/>
      <dgm:t>
        <a:bodyPr/>
        <a:lstStyle/>
        <a:p>
          <a:pPr rtl="0"/>
          <a:r>
            <a:rPr lang="en-US" b="1" dirty="0">
              <a:latin typeface="Aptos"/>
            </a:rPr>
            <a:t>April, May, June</a:t>
          </a:r>
          <a:r>
            <a:rPr lang="en-US" dirty="0">
              <a:latin typeface="Aptos"/>
            </a:rPr>
            <a:t> </a:t>
          </a:r>
        </a:p>
      </dgm:t>
    </dgm:pt>
    <dgm:pt modelId="{351FEEF2-446B-49D3-A55B-BFE715091CC9}" type="parTrans" cxnId="{878B1960-3BD3-4D5A-BA7F-443C2E9925F1}">
      <dgm:prSet/>
      <dgm:spPr/>
      <dgm:t>
        <a:bodyPr/>
        <a:lstStyle/>
        <a:p>
          <a:endParaRPr lang="en-US"/>
        </a:p>
      </dgm:t>
    </dgm:pt>
    <dgm:pt modelId="{48E6BD3A-E3E2-4541-89E6-B2C0493AE075}" type="sibTrans" cxnId="{878B1960-3BD3-4D5A-BA7F-443C2E9925F1}">
      <dgm:prSet/>
      <dgm:spPr/>
      <dgm:t>
        <a:bodyPr/>
        <a:lstStyle/>
        <a:p>
          <a:endParaRPr lang="en-US"/>
        </a:p>
      </dgm:t>
    </dgm:pt>
    <dgm:pt modelId="{267B59D9-1EBE-4DA3-A9E1-748884ACBCE1}">
      <dgm:prSet phldr="0"/>
      <dgm:spPr/>
      <dgm:t>
        <a:bodyPr/>
        <a:lstStyle/>
        <a:p>
          <a:pPr rtl="0"/>
          <a:r>
            <a:rPr lang="en-US" b="1" dirty="0">
              <a:latin typeface="Aptos"/>
            </a:rPr>
            <a:t>May, June, July</a:t>
          </a:r>
        </a:p>
      </dgm:t>
    </dgm:pt>
    <dgm:pt modelId="{51939E78-C56A-4316-9F20-9928A54934D3}" type="parTrans" cxnId="{94F0A872-4FA9-439F-9166-A6F66E489AB2}">
      <dgm:prSet/>
      <dgm:spPr/>
      <dgm:t>
        <a:bodyPr/>
        <a:lstStyle/>
        <a:p>
          <a:endParaRPr lang="en-US"/>
        </a:p>
      </dgm:t>
    </dgm:pt>
    <dgm:pt modelId="{C68E7835-3CF9-4101-8E4F-D2A2AF0E8066}" type="sibTrans" cxnId="{94F0A872-4FA9-439F-9166-A6F66E489AB2}">
      <dgm:prSet/>
      <dgm:spPr/>
      <dgm:t>
        <a:bodyPr/>
        <a:lstStyle/>
        <a:p>
          <a:endParaRPr lang="en-US"/>
        </a:p>
      </dgm:t>
    </dgm:pt>
    <dgm:pt modelId="{B2FB0669-1B3E-473F-A7EE-D04B95BFA74C}">
      <dgm:prSet phldr="0"/>
      <dgm:spPr/>
      <dgm:t>
        <a:bodyPr/>
        <a:lstStyle/>
        <a:p>
          <a:pPr rtl="0"/>
          <a:r>
            <a:rPr lang="en-US" dirty="0">
              <a:latin typeface="Aptos"/>
            </a:rPr>
            <a:t>Review rule changes</a:t>
          </a:r>
        </a:p>
      </dgm:t>
    </dgm:pt>
    <dgm:pt modelId="{C2E6BB20-0496-40B8-9D26-EDE38D4ABAAB}" type="parTrans" cxnId="{1502B6EA-4968-4C30-9B37-F8EDC2C52ED7}">
      <dgm:prSet/>
      <dgm:spPr/>
      <dgm:t>
        <a:bodyPr/>
        <a:lstStyle/>
        <a:p>
          <a:endParaRPr lang="en-US"/>
        </a:p>
      </dgm:t>
    </dgm:pt>
    <dgm:pt modelId="{A884B75D-EE1E-4350-A294-E5F609AC9459}" type="sibTrans" cxnId="{1502B6EA-4968-4C30-9B37-F8EDC2C52ED7}">
      <dgm:prSet/>
      <dgm:spPr/>
      <dgm:t>
        <a:bodyPr/>
        <a:lstStyle/>
        <a:p>
          <a:endParaRPr lang="en-US"/>
        </a:p>
      </dgm:t>
    </dgm:pt>
    <dgm:pt modelId="{AEC52D68-4057-4E18-B6DF-44E0A9C1581D}">
      <dgm:prSet phldr="0"/>
      <dgm:spPr/>
      <dgm:t>
        <a:bodyPr/>
        <a:lstStyle/>
        <a:p>
          <a:pPr rtl="0"/>
          <a:r>
            <a:rPr lang="en-US" dirty="0">
              <a:latin typeface="Aptos"/>
            </a:rPr>
            <a:t>Finalize process for the 119th Congress (2025-2026)</a:t>
          </a:r>
        </a:p>
      </dgm:t>
    </dgm:pt>
    <dgm:pt modelId="{1787FB3F-C60D-4E57-8881-0270887FF88D}" type="parTrans" cxnId="{B4CFD924-4238-444A-8B0C-22D3813DC2F5}">
      <dgm:prSet/>
      <dgm:spPr/>
      <dgm:t>
        <a:bodyPr/>
        <a:lstStyle/>
        <a:p>
          <a:endParaRPr lang="en-US"/>
        </a:p>
      </dgm:t>
    </dgm:pt>
    <dgm:pt modelId="{79C7961C-01BE-47A3-AF30-9C9F07ABF391}" type="sibTrans" cxnId="{B4CFD924-4238-444A-8B0C-22D3813DC2F5}">
      <dgm:prSet/>
      <dgm:spPr/>
      <dgm:t>
        <a:bodyPr/>
        <a:lstStyle/>
        <a:p>
          <a:endParaRPr lang="en-US"/>
        </a:p>
      </dgm:t>
    </dgm:pt>
    <dgm:pt modelId="{8B551F05-DBA5-4B09-849B-687E325B4F91}">
      <dgm:prSet phldr="0"/>
      <dgm:spPr/>
      <dgm:t>
        <a:bodyPr/>
        <a:lstStyle/>
        <a:p>
          <a:pPr rtl="0"/>
          <a:r>
            <a:rPr lang="en-US" dirty="0">
              <a:latin typeface="Aptos"/>
            </a:rPr>
            <a:t>Appropriations &amp; Earmarks forms start to be published</a:t>
          </a:r>
        </a:p>
      </dgm:t>
    </dgm:pt>
    <dgm:pt modelId="{4623003E-2162-47FD-BB67-8AD60047E860}" type="parTrans" cxnId="{E5FE6EF9-E0A7-4D42-A6B1-C6E368A770E2}">
      <dgm:prSet/>
      <dgm:spPr/>
      <dgm:t>
        <a:bodyPr/>
        <a:lstStyle/>
        <a:p>
          <a:endParaRPr lang="en-US"/>
        </a:p>
      </dgm:t>
    </dgm:pt>
    <dgm:pt modelId="{8F707A2F-FFB7-4592-8C6A-663255A58F88}" type="sibTrans" cxnId="{E5FE6EF9-E0A7-4D42-A6B1-C6E368A770E2}">
      <dgm:prSet/>
      <dgm:spPr/>
      <dgm:t>
        <a:bodyPr/>
        <a:lstStyle/>
        <a:p>
          <a:endParaRPr lang="en-US"/>
        </a:p>
      </dgm:t>
    </dgm:pt>
    <dgm:pt modelId="{2EFA53D5-52E8-4020-A57E-89346E2906C4}">
      <dgm:prSet phldr="0"/>
      <dgm:spPr/>
      <dgm:t>
        <a:bodyPr/>
        <a:lstStyle/>
        <a:p>
          <a:pPr rtl="0"/>
          <a:r>
            <a:rPr lang="en-US" dirty="0">
              <a:latin typeface="Calibri"/>
              <a:cs typeface="Calibri"/>
            </a:rPr>
            <a:t>Appropriations &amp; Earmarks forms start to be published</a:t>
          </a:r>
        </a:p>
      </dgm:t>
    </dgm:pt>
    <dgm:pt modelId="{A5F2E29D-6BEC-4251-A80F-5547F269075A}" type="parTrans" cxnId="{8907B574-5139-4801-BE8B-B3AB5CBD955A}">
      <dgm:prSet/>
      <dgm:spPr/>
      <dgm:t>
        <a:bodyPr/>
        <a:lstStyle/>
        <a:p>
          <a:endParaRPr lang="en-US"/>
        </a:p>
      </dgm:t>
    </dgm:pt>
    <dgm:pt modelId="{B1E27565-0E8B-4BC4-8C4B-5A87CE237ACE}" type="sibTrans" cxnId="{8907B574-5139-4801-BE8B-B3AB5CBD955A}">
      <dgm:prSet/>
      <dgm:spPr/>
      <dgm:t>
        <a:bodyPr/>
        <a:lstStyle/>
        <a:p>
          <a:endParaRPr lang="en-US"/>
        </a:p>
      </dgm:t>
    </dgm:pt>
    <dgm:pt modelId="{14DE7B77-F8B4-464F-B87E-B80AF726D1C5}">
      <dgm:prSet phldr="0"/>
      <dgm:spPr/>
      <dgm:t>
        <a:bodyPr/>
        <a:lstStyle/>
        <a:p>
          <a:pPr rtl="0"/>
          <a:r>
            <a:rPr lang="en-US" b="1" dirty="0">
              <a:latin typeface="Aptos"/>
            </a:rPr>
            <a:t>March </a:t>
          </a:r>
        </a:p>
      </dgm:t>
    </dgm:pt>
    <dgm:pt modelId="{A13C8D48-6B54-472B-938F-0B30931343A9}" type="parTrans" cxnId="{4E87B275-0129-4487-AB6E-1F899A3A6EA2}">
      <dgm:prSet/>
      <dgm:spPr/>
      <dgm:t>
        <a:bodyPr/>
        <a:lstStyle/>
        <a:p>
          <a:endParaRPr lang="en-US"/>
        </a:p>
      </dgm:t>
    </dgm:pt>
    <dgm:pt modelId="{FC595DD3-8228-43EF-B213-2B6B8936BA3F}" type="sibTrans" cxnId="{4E87B275-0129-4487-AB6E-1F899A3A6EA2}">
      <dgm:prSet/>
      <dgm:spPr/>
      <dgm:t>
        <a:bodyPr/>
        <a:lstStyle/>
        <a:p>
          <a:endParaRPr lang="en-US"/>
        </a:p>
      </dgm:t>
    </dgm:pt>
    <dgm:pt modelId="{98A56220-367C-47DA-8398-2544921C4595}">
      <dgm:prSet phldr="0"/>
      <dgm:spPr/>
      <dgm:t>
        <a:bodyPr/>
        <a:lstStyle/>
        <a:p>
          <a:pPr rtl="0"/>
          <a:r>
            <a:rPr lang="en-US" dirty="0">
              <a:latin typeface="Calibri"/>
              <a:cs typeface="Calibri"/>
            </a:rPr>
            <a:t>Earmarks are due at the end of February</a:t>
          </a:r>
        </a:p>
      </dgm:t>
    </dgm:pt>
    <dgm:pt modelId="{11112E7C-F504-4DCD-9B56-C37788610979}" type="parTrans" cxnId="{5C6DDE8B-D7EF-4694-BBB0-D0E78905F89E}">
      <dgm:prSet/>
      <dgm:spPr/>
      <dgm:t>
        <a:bodyPr/>
        <a:lstStyle/>
        <a:p>
          <a:endParaRPr lang="en-US"/>
        </a:p>
      </dgm:t>
    </dgm:pt>
    <dgm:pt modelId="{FCE9C390-F71B-4504-A527-B85C696401E2}" type="sibTrans" cxnId="{5C6DDE8B-D7EF-4694-BBB0-D0E78905F89E}">
      <dgm:prSet/>
      <dgm:spPr/>
      <dgm:t>
        <a:bodyPr/>
        <a:lstStyle/>
        <a:p>
          <a:endParaRPr lang="en-US"/>
        </a:p>
      </dgm:t>
    </dgm:pt>
    <dgm:pt modelId="{D8917A16-C74F-460A-A86E-AEC23F29CA64}">
      <dgm:prSet phldr="0"/>
      <dgm:spPr/>
      <dgm:t>
        <a:bodyPr/>
        <a:lstStyle/>
        <a:p>
          <a:pPr rtl="0"/>
          <a:r>
            <a:rPr lang="en-US" dirty="0">
              <a:latin typeface="Calibri"/>
              <a:cs typeface="Calibri"/>
            </a:rPr>
            <a:t>*each office has their own deadlines, check members websites to ensure you submit on time* </a:t>
          </a:r>
          <a:endParaRPr lang="en-US" dirty="0"/>
        </a:p>
      </dgm:t>
    </dgm:pt>
    <dgm:pt modelId="{AA0074B8-CF25-447F-A447-2D0F8DA6AF61}" type="parTrans" cxnId="{5428FC3A-B716-4321-AFF2-B061A442E26D}">
      <dgm:prSet/>
      <dgm:spPr/>
      <dgm:t>
        <a:bodyPr/>
        <a:lstStyle/>
        <a:p>
          <a:endParaRPr lang="en-US"/>
        </a:p>
      </dgm:t>
    </dgm:pt>
    <dgm:pt modelId="{2CF63AE8-82D0-4E6B-9D2C-581EB13B9300}" type="sibTrans" cxnId="{5428FC3A-B716-4321-AFF2-B061A442E26D}">
      <dgm:prSet/>
      <dgm:spPr/>
      <dgm:t>
        <a:bodyPr/>
        <a:lstStyle/>
        <a:p>
          <a:endParaRPr lang="en-US"/>
        </a:p>
      </dgm:t>
    </dgm:pt>
    <dgm:pt modelId="{27AFC3E5-0A32-49B5-A388-8966EDDE4AC0}">
      <dgm:prSet phldr="0"/>
      <dgm:spPr/>
      <dgm:t>
        <a:bodyPr/>
        <a:lstStyle/>
        <a:p>
          <a:pPr rtl="0"/>
          <a:r>
            <a:rPr lang="en-US" dirty="0">
              <a:latin typeface="Calibri"/>
              <a:cs typeface="Calibri"/>
            </a:rPr>
            <a:t>*each office has their own deadlines, check members websites to ensure you submit on time* </a:t>
          </a:r>
          <a:endParaRPr lang="en-US" dirty="0">
            <a:latin typeface="Aptos"/>
          </a:endParaRPr>
        </a:p>
      </dgm:t>
    </dgm:pt>
    <dgm:pt modelId="{9C44C524-BABD-4043-9C24-0A8A3A0DB20F}" type="parTrans" cxnId="{006D5F6B-B407-4296-AD95-8B41D9BCF539}">
      <dgm:prSet/>
      <dgm:spPr/>
      <dgm:t>
        <a:bodyPr/>
        <a:lstStyle/>
        <a:p>
          <a:endParaRPr lang="en-US"/>
        </a:p>
      </dgm:t>
    </dgm:pt>
    <dgm:pt modelId="{2814E785-980D-4190-BAAF-43CC6DF88C74}" type="sibTrans" cxnId="{006D5F6B-B407-4296-AD95-8B41D9BCF539}">
      <dgm:prSet/>
      <dgm:spPr/>
      <dgm:t>
        <a:bodyPr/>
        <a:lstStyle/>
        <a:p>
          <a:endParaRPr lang="en-US"/>
        </a:p>
      </dgm:t>
    </dgm:pt>
    <dgm:pt modelId="{A48FD5ED-FFD3-47D6-8169-E3B238D4F81F}">
      <dgm:prSet phldr="0"/>
      <dgm:spPr/>
      <dgm:t>
        <a:bodyPr/>
        <a:lstStyle/>
        <a:p>
          <a:pPr rtl="0"/>
          <a:r>
            <a:rPr lang="en-US" dirty="0">
              <a:latin typeface="Aptos"/>
            </a:rPr>
            <a:t>Committee review process begins (hearings, markups)</a:t>
          </a:r>
        </a:p>
      </dgm:t>
    </dgm:pt>
    <dgm:pt modelId="{28E7D5AA-5E8D-4E50-BF0D-2882F570ED65}" type="parTrans" cxnId="{C856AD2D-B494-4B46-83A3-AEE806BFA242}">
      <dgm:prSet/>
      <dgm:spPr/>
      <dgm:t>
        <a:bodyPr/>
        <a:lstStyle/>
        <a:p>
          <a:endParaRPr lang="en-US"/>
        </a:p>
      </dgm:t>
    </dgm:pt>
    <dgm:pt modelId="{2DD53C63-D432-45B1-BDFA-3B68A52D6C99}" type="sibTrans" cxnId="{C856AD2D-B494-4B46-83A3-AEE806BFA242}">
      <dgm:prSet/>
      <dgm:spPr/>
      <dgm:t>
        <a:bodyPr/>
        <a:lstStyle/>
        <a:p>
          <a:endParaRPr lang="en-US"/>
        </a:p>
      </dgm:t>
    </dgm:pt>
    <dgm:pt modelId="{7A685608-B67E-4B93-82D5-D3E78859BB43}">
      <dgm:prSet phldr="0"/>
      <dgm:spPr/>
      <dgm:t>
        <a:bodyPr/>
        <a:lstStyle/>
        <a:p>
          <a:pPr rtl="0"/>
          <a:r>
            <a:rPr lang="en-US" dirty="0">
              <a:latin typeface="Aptos"/>
            </a:rPr>
            <a:t>Additional consideration and potential voting to move the process forward </a:t>
          </a:r>
        </a:p>
      </dgm:t>
    </dgm:pt>
    <dgm:pt modelId="{A2208E31-4D90-40D0-88CC-23E71CE1F130}" type="parTrans" cxnId="{D5BBB610-122D-4A46-9332-7F280240D28E}">
      <dgm:prSet/>
      <dgm:spPr/>
      <dgm:t>
        <a:bodyPr/>
        <a:lstStyle/>
        <a:p>
          <a:endParaRPr lang="en-US"/>
        </a:p>
      </dgm:t>
    </dgm:pt>
    <dgm:pt modelId="{7AA79E63-F856-45DD-9AA7-D69506E9DDBD}" type="sibTrans" cxnId="{D5BBB610-122D-4A46-9332-7F280240D28E}">
      <dgm:prSet/>
      <dgm:spPr/>
      <dgm:t>
        <a:bodyPr/>
        <a:lstStyle/>
        <a:p>
          <a:endParaRPr lang="en-US"/>
        </a:p>
      </dgm:t>
    </dgm:pt>
    <dgm:pt modelId="{28D50BB7-72A4-4713-9A45-191EA71409C3}">
      <dgm:prSet phldr="0"/>
      <dgm:spPr/>
      <dgm:t>
        <a:bodyPr/>
        <a:lstStyle/>
        <a:p>
          <a:r>
            <a:rPr lang="en-US" b="1" dirty="0">
              <a:latin typeface="Aptos"/>
            </a:rPr>
            <a:t>August-November</a:t>
          </a:r>
        </a:p>
      </dgm:t>
    </dgm:pt>
    <dgm:pt modelId="{1DE4A710-BD2C-4781-935C-1CD12C9EF6D7}" type="parTrans" cxnId="{8FBF113E-E1FD-42F4-9CD4-D7FB64F2BA3E}">
      <dgm:prSet/>
      <dgm:spPr/>
      <dgm:t>
        <a:bodyPr/>
        <a:lstStyle/>
        <a:p>
          <a:endParaRPr lang="en-US"/>
        </a:p>
      </dgm:t>
    </dgm:pt>
    <dgm:pt modelId="{2C624C39-5495-490D-9F83-A58499D439A6}" type="sibTrans" cxnId="{8FBF113E-E1FD-42F4-9CD4-D7FB64F2BA3E}">
      <dgm:prSet/>
      <dgm:spPr/>
      <dgm:t>
        <a:bodyPr/>
        <a:lstStyle/>
        <a:p>
          <a:endParaRPr lang="en-US"/>
        </a:p>
      </dgm:t>
    </dgm:pt>
    <dgm:pt modelId="{4CCACA29-B56D-455F-8114-0207328A70AE}">
      <dgm:prSet phldr="0"/>
      <dgm:spPr/>
      <dgm:t>
        <a:bodyPr/>
        <a:lstStyle/>
        <a:p>
          <a:pPr rtl="0"/>
          <a:r>
            <a:rPr lang="en-US" dirty="0">
              <a:latin typeface="Aptos"/>
            </a:rPr>
            <a:t>Process continues </a:t>
          </a:r>
        </a:p>
      </dgm:t>
    </dgm:pt>
    <dgm:pt modelId="{1D74F214-951D-45B2-A763-7B49DC7424F4}" type="parTrans" cxnId="{B3C81306-0F27-4F29-8F0D-08C19071471E}">
      <dgm:prSet/>
      <dgm:spPr/>
      <dgm:t>
        <a:bodyPr/>
        <a:lstStyle/>
        <a:p>
          <a:endParaRPr lang="en-US"/>
        </a:p>
      </dgm:t>
    </dgm:pt>
    <dgm:pt modelId="{BCDE8DAF-88D8-4442-B8A0-C03F26AA7E3D}" type="sibTrans" cxnId="{B3C81306-0F27-4F29-8F0D-08C19071471E}">
      <dgm:prSet/>
      <dgm:spPr/>
      <dgm:t>
        <a:bodyPr/>
        <a:lstStyle/>
        <a:p>
          <a:endParaRPr lang="en-US"/>
        </a:p>
      </dgm:t>
    </dgm:pt>
    <dgm:pt modelId="{9B57AA8C-8AC2-4449-9920-0374852FC429}">
      <dgm:prSet phldr="0"/>
      <dgm:spPr/>
      <dgm:t>
        <a:bodyPr/>
        <a:lstStyle/>
        <a:p>
          <a:pPr rtl="0"/>
          <a:r>
            <a:rPr lang="en-US" dirty="0">
              <a:latin typeface="Aptos"/>
            </a:rPr>
            <a:t>Additional voting (NOT final)</a:t>
          </a:r>
        </a:p>
      </dgm:t>
    </dgm:pt>
    <dgm:pt modelId="{CF7796C5-57D2-43E7-BDFA-114D915E48F9}" type="parTrans" cxnId="{738F670C-DAF1-49E7-BCDD-94B154AD06D2}">
      <dgm:prSet/>
      <dgm:spPr/>
      <dgm:t>
        <a:bodyPr/>
        <a:lstStyle/>
        <a:p>
          <a:endParaRPr lang="en-US"/>
        </a:p>
      </dgm:t>
    </dgm:pt>
    <dgm:pt modelId="{C110C413-18B8-45EC-9ABF-5A3D1ACE21C4}" type="sibTrans" cxnId="{738F670C-DAF1-49E7-BCDD-94B154AD06D2}">
      <dgm:prSet/>
      <dgm:spPr/>
      <dgm:t>
        <a:bodyPr/>
        <a:lstStyle/>
        <a:p>
          <a:endParaRPr lang="en-US"/>
        </a:p>
      </dgm:t>
    </dgm:pt>
    <dgm:pt modelId="{7DB247A4-BE01-4AC9-81D4-73A151C8A393}">
      <dgm:prSet phldr="0"/>
      <dgm:spPr/>
      <dgm:t>
        <a:bodyPr/>
        <a:lstStyle/>
        <a:p>
          <a:pPr rtl="0"/>
          <a:r>
            <a:rPr lang="en-US" b="1" dirty="0">
              <a:latin typeface="Aptos"/>
            </a:rPr>
            <a:t>December</a:t>
          </a:r>
        </a:p>
      </dgm:t>
    </dgm:pt>
    <dgm:pt modelId="{BED95E9E-AB5C-477B-A4A9-47106F7087F3}" type="parTrans" cxnId="{2E52A938-4B41-4F3D-B6EC-A946EF781204}">
      <dgm:prSet/>
      <dgm:spPr/>
      <dgm:t>
        <a:bodyPr/>
        <a:lstStyle/>
        <a:p>
          <a:endParaRPr lang="en-US"/>
        </a:p>
      </dgm:t>
    </dgm:pt>
    <dgm:pt modelId="{FD7B781F-3F3E-431F-986A-A16331113E0B}" type="sibTrans" cxnId="{2E52A938-4B41-4F3D-B6EC-A946EF781204}">
      <dgm:prSet/>
      <dgm:spPr/>
      <dgm:t>
        <a:bodyPr/>
        <a:lstStyle/>
        <a:p>
          <a:endParaRPr lang="en-US"/>
        </a:p>
      </dgm:t>
    </dgm:pt>
    <dgm:pt modelId="{BB92407C-FD0E-4BAF-8557-212A4F028A6E}">
      <dgm:prSet phldr="0"/>
      <dgm:spPr/>
      <dgm:t>
        <a:bodyPr/>
        <a:lstStyle/>
        <a:p>
          <a:pPr rtl="0"/>
          <a:r>
            <a:rPr lang="en-US" dirty="0">
              <a:latin typeface="Aptos"/>
            </a:rPr>
            <a:t>Final appropriations</a:t>
          </a:r>
        </a:p>
      </dgm:t>
    </dgm:pt>
    <dgm:pt modelId="{23BC2312-0E14-4C83-9C6D-35B7339E0F92}" type="parTrans" cxnId="{38C01177-4EAC-4764-93B5-E9E2AE63261B}">
      <dgm:prSet/>
      <dgm:spPr/>
      <dgm:t>
        <a:bodyPr/>
        <a:lstStyle/>
        <a:p>
          <a:endParaRPr lang="en-US"/>
        </a:p>
      </dgm:t>
    </dgm:pt>
    <dgm:pt modelId="{1CD60849-B245-4317-9B21-E5ADE969B93F}" type="sibTrans" cxnId="{38C01177-4EAC-4764-93B5-E9E2AE63261B}">
      <dgm:prSet/>
      <dgm:spPr/>
      <dgm:t>
        <a:bodyPr/>
        <a:lstStyle/>
        <a:p>
          <a:endParaRPr lang="en-US"/>
        </a:p>
      </dgm:t>
    </dgm:pt>
    <dgm:pt modelId="{D938149C-247B-4246-AD4A-760292EB7665}" type="pres">
      <dgm:prSet presAssocID="{F05E24CB-0081-445B-B35B-05CC501A3BE8}" presName="CompostProcess" presStyleCnt="0">
        <dgm:presLayoutVars>
          <dgm:dir/>
          <dgm:resizeHandles val="exact"/>
        </dgm:presLayoutVars>
      </dgm:prSet>
      <dgm:spPr/>
    </dgm:pt>
    <dgm:pt modelId="{A24B3FFB-D851-4DB9-8D9B-777955E55711}" type="pres">
      <dgm:prSet presAssocID="{F05E24CB-0081-445B-B35B-05CC501A3BE8}" presName="arrow" presStyleLbl="bgShp" presStyleIdx="0" presStyleCnt="1"/>
      <dgm:spPr/>
    </dgm:pt>
    <dgm:pt modelId="{1E76A37F-B5C0-4C96-A647-569FFC38FADC}" type="pres">
      <dgm:prSet presAssocID="{F05E24CB-0081-445B-B35B-05CC501A3BE8}" presName="linearProcess" presStyleCnt="0"/>
      <dgm:spPr/>
    </dgm:pt>
    <dgm:pt modelId="{D48F6B06-D53C-4125-B27D-A8C2B249D7B0}" type="pres">
      <dgm:prSet presAssocID="{6A5D3DF2-26D8-4D76-8DCD-A781A721CECF}" presName="textNode" presStyleLbl="node1" presStyleIdx="0" presStyleCnt="7">
        <dgm:presLayoutVars>
          <dgm:bulletEnabled val="1"/>
        </dgm:presLayoutVars>
      </dgm:prSet>
      <dgm:spPr/>
    </dgm:pt>
    <dgm:pt modelId="{F6C9ECBE-359B-4C79-B37F-3DEBFB8101AB}" type="pres">
      <dgm:prSet presAssocID="{E8198C7A-AA1B-446A-BFA6-2A9C2211EB5D}" presName="sibTrans" presStyleCnt="0"/>
      <dgm:spPr/>
    </dgm:pt>
    <dgm:pt modelId="{FEEC3AEC-05F9-4784-B593-09CD603D9C6F}" type="pres">
      <dgm:prSet presAssocID="{5D0C8490-C070-4F5B-BDA5-283F6F35C48B}" presName="textNode" presStyleLbl="node1" presStyleIdx="1" presStyleCnt="7">
        <dgm:presLayoutVars>
          <dgm:bulletEnabled val="1"/>
        </dgm:presLayoutVars>
      </dgm:prSet>
      <dgm:spPr/>
    </dgm:pt>
    <dgm:pt modelId="{B9DF8C75-FCCF-483B-857C-A29E3BB9F5D4}" type="pres">
      <dgm:prSet presAssocID="{4B2B0F47-FC6A-46E1-B126-23C46C92A4D6}" presName="sibTrans" presStyleCnt="0"/>
      <dgm:spPr/>
    </dgm:pt>
    <dgm:pt modelId="{B53FBE2F-3225-4BCA-9652-EC1CA593E2BC}" type="pres">
      <dgm:prSet presAssocID="{14DE7B77-F8B4-464F-B87E-B80AF726D1C5}" presName="textNode" presStyleLbl="node1" presStyleIdx="2" presStyleCnt="7">
        <dgm:presLayoutVars>
          <dgm:bulletEnabled val="1"/>
        </dgm:presLayoutVars>
      </dgm:prSet>
      <dgm:spPr/>
    </dgm:pt>
    <dgm:pt modelId="{4F331265-59FD-4A3E-8347-99BFB200BF24}" type="pres">
      <dgm:prSet presAssocID="{FC595DD3-8228-43EF-B213-2B6B8936BA3F}" presName="sibTrans" presStyleCnt="0"/>
      <dgm:spPr/>
    </dgm:pt>
    <dgm:pt modelId="{ED8E6E1F-AF3A-4D7B-8BFC-3BDA1D7BD8BC}" type="pres">
      <dgm:prSet presAssocID="{BE093E57-BF18-4CAA-8908-7D5F3B27BCD4}" presName="textNode" presStyleLbl="node1" presStyleIdx="3" presStyleCnt="7">
        <dgm:presLayoutVars>
          <dgm:bulletEnabled val="1"/>
        </dgm:presLayoutVars>
      </dgm:prSet>
      <dgm:spPr/>
    </dgm:pt>
    <dgm:pt modelId="{486E4BEF-4885-4620-AC3A-B6598DC3A689}" type="pres">
      <dgm:prSet presAssocID="{48E6BD3A-E3E2-4541-89E6-B2C0493AE075}" presName="sibTrans" presStyleCnt="0"/>
      <dgm:spPr/>
    </dgm:pt>
    <dgm:pt modelId="{FB3AF56F-5C20-4659-8C9F-1B1FB956C7BA}" type="pres">
      <dgm:prSet presAssocID="{267B59D9-1EBE-4DA3-A9E1-748884ACBCE1}" presName="textNode" presStyleLbl="node1" presStyleIdx="4" presStyleCnt="7">
        <dgm:presLayoutVars>
          <dgm:bulletEnabled val="1"/>
        </dgm:presLayoutVars>
      </dgm:prSet>
      <dgm:spPr/>
    </dgm:pt>
    <dgm:pt modelId="{D656266C-AC6B-49DD-895F-CC84B9F11D9A}" type="pres">
      <dgm:prSet presAssocID="{C68E7835-3CF9-4101-8E4F-D2A2AF0E8066}" presName="sibTrans" presStyleCnt="0"/>
      <dgm:spPr/>
    </dgm:pt>
    <dgm:pt modelId="{27961819-E6DE-4135-88AD-63741E9ED77D}" type="pres">
      <dgm:prSet presAssocID="{28D50BB7-72A4-4713-9A45-191EA71409C3}" presName="textNode" presStyleLbl="node1" presStyleIdx="5" presStyleCnt="7">
        <dgm:presLayoutVars>
          <dgm:bulletEnabled val="1"/>
        </dgm:presLayoutVars>
      </dgm:prSet>
      <dgm:spPr/>
    </dgm:pt>
    <dgm:pt modelId="{61DE001F-9CB4-4468-B196-7A6BB7F40824}" type="pres">
      <dgm:prSet presAssocID="{2C624C39-5495-490D-9F83-A58499D439A6}" presName="sibTrans" presStyleCnt="0"/>
      <dgm:spPr/>
    </dgm:pt>
    <dgm:pt modelId="{11A4D669-FCF3-4821-9C8D-8F49904CDA8B}" type="pres">
      <dgm:prSet presAssocID="{7DB247A4-BE01-4AC9-81D4-73A151C8A393}" presName="textNode" presStyleLbl="node1" presStyleIdx="6" presStyleCnt="7">
        <dgm:presLayoutVars>
          <dgm:bulletEnabled val="1"/>
        </dgm:presLayoutVars>
      </dgm:prSet>
      <dgm:spPr/>
    </dgm:pt>
  </dgm:ptLst>
  <dgm:cxnLst>
    <dgm:cxn modelId="{B3C81306-0F27-4F29-8F0D-08C19071471E}" srcId="{28D50BB7-72A4-4713-9A45-191EA71409C3}" destId="{4CCACA29-B56D-455F-8114-0207328A70AE}" srcOrd="0" destOrd="0" parTransId="{1D74F214-951D-45B2-A763-7B49DC7424F4}" sibTransId="{BCDE8DAF-88D8-4442-B8A0-C03F26AA7E3D}"/>
    <dgm:cxn modelId="{738F670C-DAF1-49E7-BCDD-94B154AD06D2}" srcId="{28D50BB7-72A4-4713-9A45-191EA71409C3}" destId="{9B57AA8C-8AC2-4449-9920-0374852FC429}" srcOrd="1" destOrd="0" parTransId="{CF7796C5-57D2-43E7-BDFA-114D915E48F9}" sibTransId="{C110C413-18B8-45EC-9ABF-5A3D1ACE21C4}"/>
    <dgm:cxn modelId="{D5BBB610-122D-4A46-9332-7F280240D28E}" srcId="{267B59D9-1EBE-4DA3-A9E1-748884ACBCE1}" destId="{7A685608-B67E-4B93-82D5-D3E78859BB43}" srcOrd="0" destOrd="0" parTransId="{A2208E31-4D90-40D0-88CC-23E71CE1F130}" sibTransId="{7AA79E63-F856-45DD-9AA7-D69506E9DDBD}"/>
    <dgm:cxn modelId="{C3E91D1C-58AC-4AF4-A68E-1CA3C6BE9C0F}" type="presOf" srcId="{AEC52D68-4057-4E18-B6DF-44E0A9C1581D}" destId="{D48F6B06-D53C-4125-B27D-A8C2B249D7B0}" srcOrd="0" destOrd="2" presId="urn:microsoft.com/office/officeart/2005/8/layout/hProcess9"/>
    <dgm:cxn modelId="{B4CFD924-4238-444A-8B0C-22D3813DC2F5}" srcId="{6A5D3DF2-26D8-4D76-8DCD-A781A721CECF}" destId="{AEC52D68-4057-4E18-B6DF-44E0A9C1581D}" srcOrd="1" destOrd="0" parTransId="{1787FB3F-C60D-4E57-8881-0270887FF88D}" sibTransId="{79C7961C-01BE-47A3-AF30-9C9F07ABF391}"/>
    <dgm:cxn modelId="{C856AD2D-B494-4B46-83A3-AEE806BFA242}" srcId="{BE093E57-BF18-4CAA-8908-7D5F3B27BCD4}" destId="{A48FD5ED-FFD3-47D6-8169-E3B238D4F81F}" srcOrd="0" destOrd="0" parTransId="{28E7D5AA-5E8D-4E50-BF0D-2882F570ED65}" sibTransId="{2DD53C63-D432-45B1-BDFA-3B68A52D6C99}"/>
    <dgm:cxn modelId="{1CF77033-BD24-4A29-AF71-97AE6ECB210F}" srcId="{14DE7B77-F8B4-464F-B87E-B80AF726D1C5}" destId="{FE91D43B-1238-4F4A-B84B-29809A2ED283}" srcOrd="0" destOrd="0" parTransId="{B25DAB80-FF66-47EC-96F5-5B811AEF1526}" sibTransId="{BA5643DD-23A1-44A9-B083-59B561B2D3DA}"/>
    <dgm:cxn modelId="{888EC534-3D66-4B06-B5F3-3392F9CAD365}" type="presOf" srcId="{5D0C8490-C070-4F5B-BDA5-283F6F35C48B}" destId="{FEEC3AEC-05F9-4784-B593-09CD603D9C6F}" srcOrd="0" destOrd="0" presId="urn:microsoft.com/office/officeart/2005/8/layout/hProcess9"/>
    <dgm:cxn modelId="{787D4B36-424D-473F-AB69-DEC92C412876}" type="presOf" srcId="{F05E24CB-0081-445B-B35B-05CC501A3BE8}" destId="{D938149C-247B-4246-AD4A-760292EB7665}" srcOrd="0" destOrd="0" presId="urn:microsoft.com/office/officeart/2005/8/layout/hProcess9"/>
    <dgm:cxn modelId="{2E52A938-4B41-4F3D-B6EC-A946EF781204}" srcId="{F05E24CB-0081-445B-B35B-05CC501A3BE8}" destId="{7DB247A4-BE01-4AC9-81D4-73A151C8A393}" srcOrd="6" destOrd="0" parTransId="{BED95E9E-AB5C-477B-A4A9-47106F7087F3}" sibTransId="{FD7B781F-3F3E-431F-986A-A16331113E0B}"/>
    <dgm:cxn modelId="{5428FC3A-B716-4321-AFF2-B061A442E26D}" srcId="{5D0C8490-C070-4F5B-BDA5-283F6F35C48B}" destId="{D8917A16-C74F-460A-A86E-AEC23F29CA64}" srcOrd="2" destOrd="0" parTransId="{AA0074B8-CF25-447F-A447-2D0F8DA6AF61}" sibTransId="{2CF63AE8-82D0-4E6B-9D2C-581EB13B9300}"/>
    <dgm:cxn modelId="{8FBF113E-E1FD-42F4-9CD4-D7FB64F2BA3E}" srcId="{F05E24CB-0081-445B-B35B-05CC501A3BE8}" destId="{28D50BB7-72A4-4713-9A45-191EA71409C3}" srcOrd="5" destOrd="0" parTransId="{1DE4A710-BD2C-4781-935C-1CD12C9EF6D7}" sibTransId="{2C624C39-5495-490D-9F83-A58499D439A6}"/>
    <dgm:cxn modelId="{6C80C85E-817A-4E53-8153-BD18E229AABA}" type="presOf" srcId="{B2FB0669-1B3E-473F-A7EE-D04B95BFA74C}" destId="{D48F6B06-D53C-4125-B27D-A8C2B249D7B0}" srcOrd="0" destOrd="1" presId="urn:microsoft.com/office/officeart/2005/8/layout/hProcess9"/>
    <dgm:cxn modelId="{878B1960-3BD3-4D5A-BA7F-443C2E9925F1}" srcId="{F05E24CB-0081-445B-B35B-05CC501A3BE8}" destId="{BE093E57-BF18-4CAA-8908-7D5F3B27BCD4}" srcOrd="3" destOrd="0" parTransId="{351FEEF2-446B-49D3-A55B-BFE715091CC9}" sibTransId="{48E6BD3A-E3E2-4541-89E6-B2C0493AE075}"/>
    <dgm:cxn modelId="{5271FB41-6494-4AFD-90ED-00500AB91931}" type="presOf" srcId="{A48FD5ED-FFD3-47D6-8169-E3B238D4F81F}" destId="{ED8E6E1F-AF3A-4D7B-8BFC-3BDA1D7BD8BC}" srcOrd="0" destOrd="1" presId="urn:microsoft.com/office/officeart/2005/8/layout/hProcess9"/>
    <dgm:cxn modelId="{33F35444-3682-4A71-8C48-065B4BB0BF2E}" type="presOf" srcId="{D8917A16-C74F-460A-A86E-AEC23F29CA64}" destId="{FEEC3AEC-05F9-4784-B593-09CD603D9C6F}" srcOrd="0" destOrd="3" presId="urn:microsoft.com/office/officeart/2005/8/layout/hProcess9"/>
    <dgm:cxn modelId="{0A4A1567-550D-43A1-94BD-6955B25E8FF3}" type="presOf" srcId="{BE093E57-BF18-4CAA-8908-7D5F3B27BCD4}" destId="{ED8E6E1F-AF3A-4D7B-8BFC-3BDA1D7BD8BC}" srcOrd="0" destOrd="0" presId="urn:microsoft.com/office/officeart/2005/8/layout/hProcess9"/>
    <dgm:cxn modelId="{23A4FC49-BAC3-4197-9D43-1EB3302CD644}" type="presOf" srcId="{9B57AA8C-8AC2-4449-9920-0374852FC429}" destId="{27961819-E6DE-4135-88AD-63741E9ED77D}" srcOrd="0" destOrd="2" presId="urn:microsoft.com/office/officeart/2005/8/layout/hProcess9"/>
    <dgm:cxn modelId="{006D5F6B-B407-4296-AD95-8B41D9BCF539}" srcId="{14DE7B77-F8B4-464F-B87E-B80AF726D1C5}" destId="{27AFC3E5-0A32-49B5-A388-8966EDDE4AC0}" srcOrd="1" destOrd="0" parTransId="{9C44C524-BABD-4043-9C24-0A8A3A0DB20F}" sibTransId="{2814E785-980D-4190-BAAF-43CC6DF88C74}"/>
    <dgm:cxn modelId="{142B6A4B-296B-4C74-AF07-2C4420A0F179}" type="presOf" srcId="{267B59D9-1EBE-4DA3-A9E1-748884ACBCE1}" destId="{FB3AF56F-5C20-4659-8C9F-1B1FB956C7BA}" srcOrd="0" destOrd="0" presId="urn:microsoft.com/office/officeart/2005/8/layout/hProcess9"/>
    <dgm:cxn modelId="{359EB44D-7CA6-493C-AA67-484AEF58AA5A}" type="presOf" srcId="{27AFC3E5-0A32-49B5-A388-8966EDDE4AC0}" destId="{B53FBE2F-3225-4BCA-9652-EC1CA593E2BC}" srcOrd="0" destOrd="2" presId="urn:microsoft.com/office/officeart/2005/8/layout/hProcess9"/>
    <dgm:cxn modelId="{94F0A872-4FA9-439F-9166-A6F66E489AB2}" srcId="{F05E24CB-0081-445B-B35B-05CC501A3BE8}" destId="{267B59D9-1EBE-4DA3-A9E1-748884ACBCE1}" srcOrd="4" destOrd="0" parTransId="{51939E78-C56A-4316-9F20-9928A54934D3}" sibTransId="{C68E7835-3CF9-4101-8E4F-D2A2AF0E8066}"/>
    <dgm:cxn modelId="{8907B574-5139-4801-BE8B-B3AB5CBD955A}" srcId="{5D0C8490-C070-4F5B-BDA5-283F6F35C48B}" destId="{2EFA53D5-52E8-4020-A57E-89346E2906C4}" srcOrd="0" destOrd="0" parTransId="{A5F2E29D-6BEC-4251-A80F-5547F269075A}" sibTransId="{B1E27565-0E8B-4BC4-8C4B-5A87CE237ACE}"/>
    <dgm:cxn modelId="{69A85655-A235-48BD-BE41-2DEFC96C6AB7}" type="presOf" srcId="{8B551F05-DBA5-4B09-849B-687E325B4F91}" destId="{D48F6B06-D53C-4125-B27D-A8C2B249D7B0}" srcOrd="0" destOrd="3" presId="urn:microsoft.com/office/officeart/2005/8/layout/hProcess9"/>
    <dgm:cxn modelId="{4E87B275-0129-4487-AB6E-1F899A3A6EA2}" srcId="{F05E24CB-0081-445B-B35B-05CC501A3BE8}" destId="{14DE7B77-F8B4-464F-B87E-B80AF726D1C5}" srcOrd="2" destOrd="0" parTransId="{A13C8D48-6B54-472B-938F-0B30931343A9}" sibTransId="{FC595DD3-8228-43EF-B213-2B6B8936BA3F}"/>
    <dgm:cxn modelId="{38C01177-4EAC-4764-93B5-E9E2AE63261B}" srcId="{7DB247A4-BE01-4AC9-81D4-73A151C8A393}" destId="{BB92407C-FD0E-4BAF-8557-212A4F028A6E}" srcOrd="0" destOrd="0" parTransId="{23BC2312-0E14-4C83-9C6D-35B7339E0F92}" sibTransId="{1CD60849-B245-4317-9B21-E5ADE969B93F}"/>
    <dgm:cxn modelId="{061E3583-3B14-476C-B317-4FE6387E7367}" type="presOf" srcId="{4CCACA29-B56D-455F-8114-0207328A70AE}" destId="{27961819-E6DE-4135-88AD-63741E9ED77D}" srcOrd="0" destOrd="1" presId="urn:microsoft.com/office/officeart/2005/8/layout/hProcess9"/>
    <dgm:cxn modelId="{BB1ABA85-6ACC-412E-87DA-928842B8BF83}" srcId="{F05E24CB-0081-445B-B35B-05CC501A3BE8}" destId="{5D0C8490-C070-4F5B-BDA5-283F6F35C48B}" srcOrd="1" destOrd="0" parTransId="{5004D0A1-0A02-4E52-A8BF-402CA5FDE631}" sibTransId="{4B2B0F47-FC6A-46E1-B126-23C46C92A4D6}"/>
    <dgm:cxn modelId="{59F8EC86-06C1-480B-BD41-9BCE93CE50A0}" type="presOf" srcId="{6A5D3DF2-26D8-4D76-8DCD-A781A721CECF}" destId="{D48F6B06-D53C-4125-B27D-A8C2B249D7B0}" srcOrd="0" destOrd="0" presId="urn:microsoft.com/office/officeart/2005/8/layout/hProcess9"/>
    <dgm:cxn modelId="{17292889-86D9-44C5-9398-19FB6493D207}" type="presOf" srcId="{BB92407C-FD0E-4BAF-8557-212A4F028A6E}" destId="{11A4D669-FCF3-4821-9C8D-8F49904CDA8B}" srcOrd="0" destOrd="1" presId="urn:microsoft.com/office/officeart/2005/8/layout/hProcess9"/>
    <dgm:cxn modelId="{5C6DDE8B-D7EF-4694-BBB0-D0E78905F89E}" srcId="{5D0C8490-C070-4F5B-BDA5-283F6F35C48B}" destId="{98A56220-367C-47DA-8398-2544921C4595}" srcOrd="1" destOrd="0" parTransId="{11112E7C-F504-4DCD-9B56-C37788610979}" sibTransId="{FCE9C390-F71B-4504-A527-B85C696401E2}"/>
    <dgm:cxn modelId="{96AA708D-5F58-4DAD-95C7-29820ECDDAF4}" type="presOf" srcId="{2EFA53D5-52E8-4020-A57E-89346E2906C4}" destId="{FEEC3AEC-05F9-4784-B593-09CD603D9C6F}" srcOrd="0" destOrd="1" presId="urn:microsoft.com/office/officeart/2005/8/layout/hProcess9"/>
    <dgm:cxn modelId="{08D6F1A0-A95D-4338-B383-B9E354F6D157}" type="presOf" srcId="{7A685608-B67E-4B93-82D5-D3E78859BB43}" destId="{FB3AF56F-5C20-4659-8C9F-1B1FB956C7BA}" srcOrd="0" destOrd="1" presId="urn:microsoft.com/office/officeart/2005/8/layout/hProcess9"/>
    <dgm:cxn modelId="{3067AACE-E736-4EB5-AC97-B2785B7064F0}" type="presOf" srcId="{7DB247A4-BE01-4AC9-81D4-73A151C8A393}" destId="{11A4D669-FCF3-4821-9C8D-8F49904CDA8B}" srcOrd="0" destOrd="0" presId="urn:microsoft.com/office/officeart/2005/8/layout/hProcess9"/>
    <dgm:cxn modelId="{B8C608D1-A3D1-4207-8EA4-075F06C34437}" type="presOf" srcId="{28D50BB7-72A4-4713-9A45-191EA71409C3}" destId="{27961819-E6DE-4135-88AD-63741E9ED77D}" srcOrd="0" destOrd="0" presId="urn:microsoft.com/office/officeart/2005/8/layout/hProcess9"/>
    <dgm:cxn modelId="{907203D4-F316-416B-8156-E337BF63A546}" type="presOf" srcId="{98A56220-367C-47DA-8398-2544921C4595}" destId="{FEEC3AEC-05F9-4784-B593-09CD603D9C6F}" srcOrd="0" destOrd="2" presId="urn:microsoft.com/office/officeart/2005/8/layout/hProcess9"/>
    <dgm:cxn modelId="{6B02EBE1-6333-4122-835B-6572D4E0E49A}" srcId="{F05E24CB-0081-445B-B35B-05CC501A3BE8}" destId="{6A5D3DF2-26D8-4D76-8DCD-A781A721CECF}" srcOrd="0" destOrd="0" parTransId="{937C8DF6-21FD-4421-91F3-158E1829FD43}" sibTransId="{E8198C7A-AA1B-446A-BFA6-2A9C2211EB5D}"/>
    <dgm:cxn modelId="{1502B6EA-4968-4C30-9B37-F8EDC2C52ED7}" srcId="{6A5D3DF2-26D8-4D76-8DCD-A781A721CECF}" destId="{B2FB0669-1B3E-473F-A7EE-D04B95BFA74C}" srcOrd="0" destOrd="0" parTransId="{C2E6BB20-0496-40B8-9D26-EDE38D4ABAAB}" sibTransId="{A884B75D-EE1E-4350-A294-E5F609AC9459}"/>
    <dgm:cxn modelId="{FB7A3EEE-C001-4C02-BC54-40FF98928845}" type="presOf" srcId="{14DE7B77-F8B4-464F-B87E-B80AF726D1C5}" destId="{B53FBE2F-3225-4BCA-9652-EC1CA593E2BC}" srcOrd="0" destOrd="0" presId="urn:microsoft.com/office/officeart/2005/8/layout/hProcess9"/>
    <dgm:cxn modelId="{E89E5BF4-5487-41E0-9423-835A59B14D75}" type="presOf" srcId="{FE91D43B-1238-4F4A-B84B-29809A2ED283}" destId="{B53FBE2F-3225-4BCA-9652-EC1CA593E2BC}" srcOrd="0" destOrd="1" presId="urn:microsoft.com/office/officeart/2005/8/layout/hProcess9"/>
    <dgm:cxn modelId="{E5FE6EF9-E0A7-4D42-A6B1-C6E368A770E2}" srcId="{6A5D3DF2-26D8-4D76-8DCD-A781A721CECF}" destId="{8B551F05-DBA5-4B09-849B-687E325B4F91}" srcOrd="2" destOrd="0" parTransId="{4623003E-2162-47FD-BB67-8AD60047E860}" sibTransId="{8F707A2F-FFB7-4592-8C6A-663255A58F88}"/>
    <dgm:cxn modelId="{FC4593BB-EB39-400F-AE22-12BEA0096EAC}" type="presParOf" srcId="{D938149C-247B-4246-AD4A-760292EB7665}" destId="{A24B3FFB-D851-4DB9-8D9B-777955E55711}" srcOrd="0" destOrd="0" presId="urn:microsoft.com/office/officeart/2005/8/layout/hProcess9"/>
    <dgm:cxn modelId="{75C421AD-75FE-4C4D-A991-B93D5795B6B2}" type="presParOf" srcId="{D938149C-247B-4246-AD4A-760292EB7665}" destId="{1E76A37F-B5C0-4C96-A647-569FFC38FADC}" srcOrd="1" destOrd="0" presId="urn:microsoft.com/office/officeart/2005/8/layout/hProcess9"/>
    <dgm:cxn modelId="{A3F2A50B-2B2B-46A3-908F-182CA26F4EC1}" type="presParOf" srcId="{1E76A37F-B5C0-4C96-A647-569FFC38FADC}" destId="{D48F6B06-D53C-4125-B27D-A8C2B249D7B0}" srcOrd="0" destOrd="0" presId="urn:microsoft.com/office/officeart/2005/8/layout/hProcess9"/>
    <dgm:cxn modelId="{7BFFA278-E514-4D9D-81A3-9DDB1D7ABF23}" type="presParOf" srcId="{1E76A37F-B5C0-4C96-A647-569FFC38FADC}" destId="{F6C9ECBE-359B-4C79-B37F-3DEBFB8101AB}" srcOrd="1" destOrd="0" presId="urn:microsoft.com/office/officeart/2005/8/layout/hProcess9"/>
    <dgm:cxn modelId="{215F4F15-CB0D-4D1F-B70E-0E27C6CF6566}" type="presParOf" srcId="{1E76A37F-B5C0-4C96-A647-569FFC38FADC}" destId="{FEEC3AEC-05F9-4784-B593-09CD603D9C6F}" srcOrd="2" destOrd="0" presId="urn:microsoft.com/office/officeart/2005/8/layout/hProcess9"/>
    <dgm:cxn modelId="{D96A6AC5-ED12-406F-BDE4-691BCC13B412}" type="presParOf" srcId="{1E76A37F-B5C0-4C96-A647-569FFC38FADC}" destId="{B9DF8C75-FCCF-483B-857C-A29E3BB9F5D4}" srcOrd="3" destOrd="0" presId="urn:microsoft.com/office/officeart/2005/8/layout/hProcess9"/>
    <dgm:cxn modelId="{559FE4E7-DF7A-4F67-B55D-4941E65E537C}" type="presParOf" srcId="{1E76A37F-B5C0-4C96-A647-569FFC38FADC}" destId="{B53FBE2F-3225-4BCA-9652-EC1CA593E2BC}" srcOrd="4" destOrd="0" presId="urn:microsoft.com/office/officeart/2005/8/layout/hProcess9"/>
    <dgm:cxn modelId="{2AE9DA4E-EB36-44CF-BCFF-790237EE4E94}" type="presParOf" srcId="{1E76A37F-B5C0-4C96-A647-569FFC38FADC}" destId="{4F331265-59FD-4A3E-8347-99BFB200BF24}" srcOrd="5" destOrd="0" presId="urn:microsoft.com/office/officeart/2005/8/layout/hProcess9"/>
    <dgm:cxn modelId="{0E4952A9-A069-46B6-B69E-37D5E1679CD8}" type="presParOf" srcId="{1E76A37F-B5C0-4C96-A647-569FFC38FADC}" destId="{ED8E6E1F-AF3A-4D7B-8BFC-3BDA1D7BD8BC}" srcOrd="6" destOrd="0" presId="urn:microsoft.com/office/officeart/2005/8/layout/hProcess9"/>
    <dgm:cxn modelId="{370487D8-9633-48D8-8865-CA6409D1E297}" type="presParOf" srcId="{1E76A37F-B5C0-4C96-A647-569FFC38FADC}" destId="{486E4BEF-4885-4620-AC3A-B6598DC3A689}" srcOrd="7" destOrd="0" presId="urn:microsoft.com/office/officeart/2005/8/layout/hProcess9"/>
    <dgm:cxn modelId="{060EB762-5DD4-4DA1-BA40-C07F249CAB3B}" type="presParOf" srcId="{1E76A37F-B5C0-4C96-A647-569FFC38FADC}" destId="{FB3AF56F-5C20-4659-8C9F-1B1FB956C7BA}" srcOrd="8" destOrd="0" presId="urn:microsoft.com/office/officeart/2005/8/layout/hProcess9"/>
    <dgm:cxn modelId="{2149E6B5-BB7F-4C56-822E-6FA1DAA34B71}" type="presParOf" srcId="{1E76A37F-B5C0-4C96-A647-569FFC38FADC}" destId="{D656266C-AC6B-49DD-895F-CC84B9F11D9A}" srcOrd="9" destOrd="0" presId="urn:microsoft.com/office/officeart/2005/8/layout/hProcess9"/>
    <dgm:cxn modelId="{3E6FCB2A-B0A1-43F4-9483-B7ED4FCF2CA1}" type="presParOf" srcId="{1E76A37F-B5C0-4C96-A647-569FFC38FADC}" destId="{27961819-E6DE-4135-88AD-63741E9ED77D}" srcOrd="10" destOrd="0" presId="urn:microsoft.com/office/officeart/2005/8/layout/hProcess9"/>
    <dgm:cxn modelId="{18A8A6D6-13C1-4FFF-AC1F-76284656B2C5}" type="presParOf" srcId="{1E76A37F-B5C0-4C96-A647-569FFC38FADC}" destId="{61DE001F-9CB4-4468-B196-7A6BB7F40824}" srcOrd="11" destOrd="0" presId="urn:microsoft.com/office/officeart/2005/8/layout/hProcess9"/>
    <dgm:cxn modelId="{F6E6021D-366A-40D6-A1AC-AD989A5BA780}" type="presParOf" srcId="{1E76A37F-B5C0-4C96-A647-569FFC38FADC}" destId="{11A4D669-FCF3-4821-9C8D-8F49904CDA8B}"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B3FFB-D851-4DB9-8D9B-777955E55711}">
      <dsp:nvSpPr>
        <dsp:cNvPr id="0" name=""/>
        <dsp:cNvSpPr/>
      </dsp:nvSpPr>
      <dsp:spPr>
        <a:xfrm>
          <a:off x="704941" y="0"/>
          <a:ext cx="7989340" cy="46744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F6B06-D53C-4125-B27D-A8C2B249D7B0}">
      <dsp:nvSpPr>
        <dsp:cNvPr id="0" name=""/>
        <dsp:cNvSpPr/>
      </dsp:nvSpPr>
      <dsp:spPr>
        <a:xfrm>
          <a:off x="803" y="1402349"/>
          <a:ext cx="1287344" cy="18697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a:buNone/>
          </a:pPr>
          <a:r>
            <a:rPr lang="en-US" sz="1200" b="1" kern="1200" dirty="0">
              <a:latin typeface="Aptos"/>
            </a:rPr>
            <a:t>January</a:t>
          </a:r>
        </a:p>
        <a:p>
          <a:pPr marL="57150" lvl="1" indent="-57150" algn="l" defTabSz="400050" rtl="0">
            <a:lnSpc>
              <a:spcPct val="90000"/>
            </a:lnSpc>
            <a:spcBef>
              <a:spcPct val="0"/>
            </a:spcBef>
            <a:spcAft>
              <a:spcPct val="15000"/>
            </a:spcAft>
            <a:buChar char="•"/>
          </a:pPr>
          <a:r>
            <a:rPr lang="en-US" sz="900" kern="1200" dirty="0">
              <a:latin typeface="Aptos"/>
            </a:rPr>
            <a:t>Review rule changes</a:t>
          </a:r>
        </a:p>
        <a:p>
          <a:pPr marL="57150" lvl="1" indent="-57150" algn="l" defTabSz="400050" rtl="0">
            <a:lnSpc>
              <a:spcPct val="90000"/>
            </a:lnSpc>
            <a:spcBef>
              <a:spcPct val="0"/>
            </a:spcBef>
            <a:spcAft>
              <a:spcPct val="15000"/>
            </a:spcAft>
            <a:buChar char="•"/>
          </a:pPr>
          <a:r>
            <a:rPr lang="en-US" sz="900" kern="1200" dirty="0">
              <a:latin typeface="Aptos"/>
            </a:rPr>
            <a:t>Finalize process for the 119th Congress (2025-2026)</a:t>
          </a:r>
        </a:p>
        <a:p>
          <a:pPr marL="57150" lvl="1" indent="-57150" algn="l" defTabSz="400050" rtl="0">
            <a:lnSpc>
              <a:spcPct val="90000"/>
            </a:lnSpc>
            <a:spcBef>
              <a:spcPct val="0"/>
            </a:spcBef>
            <a:spcAft>
              <a:spcPct val="15000"/>
            </a:spcAft>
            <a:buChar char="•"/>
          </a:pPr>
          <a:r>
            <a:rPr lang="en-US" sz="900" kern="1200" dirty="0">
              <a:latin typeface="Aptos"/>
            </a:rPr>
            <a:t>Appropriations &amp; Earmarks forms start to be published</a:t>
          </a:r>
        </a:p>
      </dsp:txBody>
      <dsp:txXfrm>
        <a:off x="63646" y="1465192"/>
        <a:ext cx="1161658" cy="1744113"/>
      </dsp:txXfrm>
    </dsp:sp>
    <dsp:sp modelId="{FEEC3AEC-05F9-4784-B593-09CD603D9C6F}">
      <dsp:nvSpPr>
        <dsp:cNvPr id="0" name=""/>
        <dsp:cNvSpPr/>
      </dsp:nvSpPr>
      <dsp:spPr>
        <a:xfrm>
          <a:off x="1352515" y="1402349"/>
          <a:ext cx="1287344" cy="18697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Aptos"/>
            </a:rPr>
            <a:t>February</a:t>
          </a:r>
        </a:p>
        <a:p>
          <a:pPr marL="57150" lvl="1" indent="-57150" algn="l" defTabSz="400050" rtl="0">
            <a:lnSpc>
              <a:spcPct val="90000"/>
            </a:lnSpc>
            <a:spcBef>
              <a:spcPct val="0"/>
            </a:spcBef>
            <a:spcAft>
              <a:spcPct val="15000"/>
            </a:spcAft>
            <a:buChar char="•"/>
          </a:pPr>
          <a:r>
            <a:rPr lang="en-US" sz="900" kern="1200" dirty="0">
              <a:latin typeface="Calibri"/>
              <a:cs typeface="Calibri"/>
            </a:rPr>
            <a:t>Appropriations &amp; Earmarks forms start to be published</a:t>
          </a:r>
        </a:p>
        <a:p>
          <a:pPr marL="57150" lvl="1" indent="-57150" algn="l" defTabSz="400050" rtl="0">
            <a:lnSpc>
              <a:spcPct val="90000"/>
            </a:lnSpc>
            <a:spcBef>
              <a:spcPct val="0"/>
            </a:spcBef>
            <a:spcAft>
              <a:spcPct val="15000"/>
            </a:spcAft>
            <a:buChar char="•"/>
          </a:pPr>
          <a:r>
            <a:rPr lang="en-US" sz="900" kern="1200" dirty="0">
              <a:latin typeface="Calibri"/>
              <a:cs typeface="Calibri"/>
            </a:rPr>
            <a:t>Earmarks are due at the end of February</a:t>
          </a:r>
        </a:p>
        <a:p>
          <a:pPr marL="57150" lvl="1" indent="-57150" algn="l" defTabSz="400050" rtl="0">
            <a:lnSpc>
              <a:spcPct val="90000"/>
            </a:lnSpc>
            <a:spcBef>
              <a:spcPct val="0"/>
            </a:spcBef>
            <a:spcAft>
              <a:spcPct val="15000"/>
            </a:spcAft>
            <a:buChar char="•"/>
          </a:pPr>
          <a:r>
            <a:rPr lang="en-US" sz="900" kern="1200" dirty="0">
              <a:latin typeface="Calibri"/>
              <a:cs typeface="Calibri"/>
            </a:rPr>
            <a:t>*each office has their own deadlines, check members websites to ensure you submit on time* </a:t>
          </a:r>
          <a:endParaRPr lang="en-US" sz="900" kern="1200" dirty="0"/>
        </a:p>
      </dsp:txBody>
      <dsp:txXfrm>
        <a:off x="1415358" y="1465192"/>
        <a:ext cx="1161658" cy="1744113"/>
      </dsp:txXfrm>
    </dsp:sp>
    <dsp:sp modelId="{B53FBE2F-3225-4BCA-9652-EC1CA593E2BC}">
      <dsp:nvSpPr>
        <dsp:cNvPr id="0" name=""/>
        <dsp:cNvSpPr/>
      </dsp:nvSpPr>
      <dsp:spPr>
        <a:xfrm>
          <a:off x="2704227" y="1402349"/>
          <a:ext cx="1287344" cy="18697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ptos"/>
            </a:rPr>
            <a:t>March </a:t>
          </a:r>
        </a:p>
        <a:p>
          <a:pPr marL="57150" lvl="1" indent="-57150" algn="l" defTabSz="400050" rtl="0">
            <a:lnSpc>
              <a:spcPct val="90000"/>
            </a:lnSpc>
            <a:spcBef>
              <a:spcPct val="0"/>
            </a:spcBef>
            <a:spcAft>
              <a:spcPct val="15000"/>
            </a:spcAft>
            <a:buChar char="•"/>
          </a:pPr>
          <a:r>
            <a:rPr lang="en-US" sz="900" kern="1200" dirty="0">
              <a:latin typeface="Aptos"/>
            </a:rPr>
            <a:t>Appropriations are due the last week of March</a:t>
          </a:r>
        </a:p>
        <a:p>
          <a:pPr marL="57150" lvl="1" indent="-57150" algn="l" defTabSz="400050" rtl="0">
            <a:lnSpc>
              <a:spcPct val="90000"/>
            </a:lnSpc>
            <a:spcBef>
              <a:spcPct val="0"/>
            </a:spcBef>
            <a:spcAft>
              <a:spcPct val="15000"/>
            </a:spcAft>
            <a:buChar char="•"/>
          </a:pPr>
          <a:r>
            <a:rPr lang="en-US" sz="900" kern="1200" dirty="0">
              <a:latin typeface="Calibri"/>
              <a:cs typeface="Calibri"/>
            </a:rPr>
            <a:t>*each office has their own deadlines, check members websites to ensure you submit on time* </a:t>
          </a:r>
          <a:endParaRPr lang="en-US" sz="900" kern="1200" dirty="0">
            <a:latin typeface="Aptos"/>
          </a:endParaRPr>
        </a:p>
      </dsp:txBody>
      <dsp:txXfrm>
        <a:off x="2767070" y="1465192"/>
        <a:ext cx="1161658" cy="1744113"/>
      </dsp:txXfrm>
    </dsp:sp>
    <dsp:sp modelId="{ED8E6E1F-AF3A-4D7B-8BFC-3BDA1D7BD8BC}">
      <dsp:nvSpPr>
        <dsp:cNvPr id="0" name=""/>
        <dsp:cNvSpPr/>
      </dsp:nvSpPr>
      <dsp:spPr>
        <a:xfrm>
          <a:off x="4055939" y="1402349"/>
          <a:ext cx="1287344" cy="18697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ptos"/>
            </a:rPr>
            <a:t>April, May, June</a:t>
          </a:r>
          <a:r>
            <a:rPr lang="en-US" sz="1200" kern="1200" dirty="0">
              <a:latin typeface="Aptos"/>
            </a:rPr>
            <a:t> </a:t>
          </a:r>
        </a:p>
        <a:p>
          <a:pPr marL="57150" lvl="1" indent="-57150" algn="l" defTabSz="400050" rtl="0">
            <a:lnSpc>
              <a:spcPct val="90000"/>
            </a:lnSpc>
            <a:spcBef>
              <a:spcPct val="0"/>
            </a:spcBef>
            <a:spcAft>
              <a:spcPct val="15000"/>
            </a:spcAft>
            <a:buChar char="•"/>
          </a:pPr>
          <a:r>
            <a:rPr lang="en-US" sz="900" kern="1200" dirty="0">
              <a:latin typeface="Aptos"/>
            </a:rPr>
            <a:t>Committee review process begins (hearings, markups)</a:t>
          </a:r>
        </a:p>
      </dsp:txBody>
      <dsp:txXfrm>
        <a:off x="4118782" y="1465192"/>
        <a:ext cx="1161658" cy="1744113"/>
      </dsp:txXfrm>
    </dsp:sp>
    <dsp:sp modelId="{FB3AF56F-5C20-4659-8C9F-1B1FB956C7BA}">
      <dsp:nvSpPr>
        <dsp:cNvPr id="0" name=""/>
        <dsp:cNvSpPr/>
      </dsp:nvSpPr>
      <dsp:spPr>
        <a:xfrm>
          <a:off x="5407651" y="1402349"/>
          <a:ext cx="1287344" cy="18697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ptos"/>
            </a:rPr>
            <a:t>May, June, July</a:t>
          </a:r>
        </a:p>
        <a:p>
          <a:pPr marL="57150" lvl="1" indent="-57150" algn="l" defTabSz="400050" rtl="0">
            <a:lnSpc>
              <a:spcPct val="90000"/>
            </a:lnSpc>
            <a:spcBef>
              <a:spcPct val="0"/>
            </a:spcBef>
            <a:spcAft>
              <a:spcPct val="15000"/>
            </a:spcAft>
            <a:buChar char="•"/>
          </a:pPr>
          <a:r>
            <a:rPr lang="en-US" sz="900" kern="1200" dirty="0">
              <a:latin typeface="Aptos"/>
            </a:rPr>
            <a:t>Additional consideration and potential voting to move the process forward </a:t>
          </a:r>
        </a:p>
      </dsp:txBody>
      <dsp:txXfrm>
        <a:off x="5470494" y="1465192"/>
        <a:ext cx="1161658" cy="1744113"/>
      </dsp:txXfrm>
    </dsp:sp>
    <dsp:sp modelId="{27961819-E6DE-4135-88AD-63741E9ED77D}">
      <dsp:nvSpPr>
        <dsp:cNvPr id="0" name=""/>
        <dsp:cNvSpPr/>
      </dsp:nvSpPr>
      <dsp:spPr>
        <a:xfrm>
          <a:off x="6759363" y="1402349"/>
          <a:ext cx="1287344" cy="18697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Aptos"/>
            </a:rPr>
            <a:t>August-November</a:t>
          </a:r>
        </a:p>
        <a:p>
          <a:pPr marL="57150" lvl="1" indent="-57150" algn="l" defTabSz="400050" rtl="0">
            <a:lnSpc>
              <a:spcPct val="90000"/>
            </a:lnSpc>
            <a:spcBef>
              <a:spcPct val="0"/>
            </a:spcBef>
            <a:spcAft>
              <a:spcPct val="15000"/>
            </a:spcAft>
            <a:buChar char="•"/>
          </a:pPr>
          <a:r>
            <a:rPr lang="en-US" sz="900" kern="1200" dirty="0">
              <a:latin typeface="Aptos"/>
            </a:rPr>
            <a:t>Process continues </a:t>
          </a:r>
        </a:p>
        <a:p>
          <a:pPr marL="57150" lvl="1" indent="-57150" algn="l" defTabSz="400050" rtl="0">
            <a:lnSpc>
              <a:spcPct val="90000"/>
            </a:lnSpc>
            <a:spcBef>
              <a:spcPct val="0"/>
            </a:spcBef>
            <a:spcAft>
              <a:spcPct val="15000"/>
            </a:spcAft>
            <a:buChar char="•"/>
          </a:pPr>
          <a:r>
            <a:rPr lang="en-US" sz="900" kern="1200" dirty="0">
              <a:latin typeface="Aptos"/>
            </a:rPr>
            <a:t>Additional voting (NOT final)</a:t>
          </a:r>
        </a:p>
      </dsp:txBody>
      <dsp:txXfrm>
        <a:off x="6822206" y="1465192"/>
        <a:ext cx="1161658" cy="1744113"/>
      </dsp:txXfrm>
    </dsp:sp>
    <dsp:sp modelId="{11A4D669-FCF3-4821-9C8D-8F49904CDA8B}">
      <dsp:nvSpPr>
        <dsp:cNvPr id="0" name=""/>
        <dsp:cNvSpPr/>
      </dsp:nvSpPr>
      <dsp:spPr>
        <a:xfrm>
          <a:off x="8111075" y="1402349"/>
          <a:ext cx="1287344" cy="18697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ptos"/>
            </a:rPr>
            <a:t>December</a:t>
          </a:r>
        </a:p>
        <a:p>
          <a:pPr marL="57150" lvl="1" indent="-57150" algn="l" defTabSz="400050" rtl="0">
            <a:lnSpc>
              <a:spcPct val="90000"/>
            </a:lnSpc>
            <a:spcBef>
              <a:spcPct val="0"/>
            </a:spcBef>
            <a:spcAft>
              <a:spcPct val="15000"/>
            </a:spcAft>
            <a:buChar char="•"/>
          </a:pPr>
          <a:r>
            <a:rPr lang="en-US" sz="900" kern="1200" dirty="0">
              <a:latin typeface="Aptos"/>
            </a:rPr>
            <a:t>Final appropriations</a:t>
          </a:r>
        </a:p>
      </dsp:txBody>
      <dsp:txXfrm>
        <a:off x="8173918" y="1465192"/>
        <a:ext cx="1161658" cy="17441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27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56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45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68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931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14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70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04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77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84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89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57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89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84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36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07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98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Link to form: </a:t>
            </a:r>
            <a:r>
              <a:rPr lang="en-US">
                <a:hlinkClick r:id="rId3"/>
              </a:rPr>
              <a:t>Congresswoman Marcy Kaptur - FY24 Agriculture, Rural Development, Food and Drug Administration, and Related Agencies - Community Project Funding Request (google.com)</a:t>
            </a: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26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98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55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5400000">
            <a:off x="3938155" y="1529810"/>
            <a:ext cx="1874685" cy="9750994"/>
          </a:xfrm>
          <a:custGeom>
            <a:avLst/>
            <a:gdLst/>
            <a:ahLst/>
            <a:cxnLst/>
            <a:rect l="l" t="t" r="r" b="b"/>
            <a:pathLst>
              <a:path w="908938" h="7249810" extrusionOk="0">
                <a:moveTo>
                  <a:pt x="0" y="0"/>
                </a:moveTo>
                <a:lnTo>
                  <a:pt x="908938" y="0"/>
                </a:lnTo>
                <a:lnTo>
                  <a:pt x="908938" y="7249810"/>
                </a:lnTo>
                <a:lnTo>
                  <a:pt x="0" y="724981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
          <p:cNvSpPr/>
          <p:nvPr/>
        </p:nvSpPr>
        <p:spPr>
          <a:xfrm>
            <a:off x="2346303" y="583973"/>
            <a:ext cx="4679524" cy="1272162"/>
          </a:xfrm>
          <a:custGeom>
            <a:avLst/>
            <a:gdLst/>
            <a:ahLst/>
            <a:cxnLst/>
            <a:rect l="l" t="t" r="r" b="b"/>
            <a:pathLst>
              <a:path w="4679524" h="1272162" extrusionOk="0">
                <a:moveTo>
                  <a:pt x="0" y="0"/>
                </a:moveTo>
                <a:lnTo>
                  <a:pt x="4679524" y="0"/>
                </a:lnTo>
                <a:lnTo>
                  <a:pt x="4679524" y="1272162"/>
                </a:lnTo>
                <a:lnTo>
                  <a:pt x="0" y="127216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0" y="2883873"/>
            <a:ext cx="9753600" cy="1723549"/>
          </a:xfrm>
          <a:prstGeom prst="rect">
            <a:avLst/>
          </a:prstGeom>
          <a:noFill/>
          <a:ln>
            <a:noFill/>
          </a:ln>
        </p:spPr>
        <p:txBody>
          <a:bodyPr spcFirstLastPara="1" wrap="square" lIns="0" tIns="0" rIns="0" bIns="0" anchor="t" anchorCtr="0">
            <a:spAutoFit/>
          </a:bodyPr>
          <a:lstStyle/>
          <a:p>
            <a:pPr algn="ctr">
              <a:lnSpc>
                <a:spcPct val="140000"/>
              </a:lnSpc>
            </a:pPr>
            <a:r>
              <a:rPr lang="en-US" sz="4000" b="1" dirty="0">
                <a:latin typeface="Montserrat SemiBold"/>
                <a:ea typeface="Roboto Light"/>
                <a:cs typeface="Roboto Light"/>
                <a:sym typeface="Montserrat SemiBold"/>
              </a:rPr>
              <a:t>EARMARKS AND </a:t>
            </a:r>
          </a:p>
          <a:p>
            <a:pPr algn="ctr">
              <a:lnSpc>
                <a:spcPct val="140000"/>
              </a:lnSpc>
            </a:pPr>
            <a:r>
              <a:rPr lang="en-US" sz="4000" b="1" dirty="0">
                <a:latin typeface="Montserrat SemiBold"/>
                <a:ea typeface="Roboto Light"/>
                <a:cs typeface="Roboto Light"/>
                <a:sym typeface="Montserrat SemiBold"/>
              </a:rPr>
              <a:t>APPROPRIATIONS</a:t>
            </a:r>
            <a:endParaRPr lang="en-US" sz="4000" b="1" dirty="0">
              <a:latin typeface="Montserrat SemiBold"/>
              <a:ea typeface="Montserrat SemiBold"/>
              <a:cs typeface="Montserrat SemiBold"/>
            </a:endParaRPr>
          </a:p>
        </p:txBody>
      </p:sp>
      <p:sp>
        <p:nvSpPr>
          <p:cNvPr id="87" name="Google Shape;87;p1"/>
          <p:cNvSpPr txBox="1"/>
          <p:nvPr/>
        </p:nvSpPr>
        <p:spPr>
          <a:xfrm>
            <a:off x="0" y="5262077"/>
            <a:ext cx="9753600" cy="1776512"/>
          </a:xfrm>
          <a:prstGeom prst="rect">
            <a:avLst/>
          </a:prstGeom>
          <a:noFill/>
          <a:ln>
            <a:noFill/>
          </a:ln>
        </p:spPr>
        <p:txBody>
          <a:bodyPr spcFirstLastPara="1" wrap="square" lIns="0" tIns="0" rIns="0" bIns="0" anchor="t" anchorCtr="0">
            <a:spAutoFit/>
          </a:bodyPr>
          <a:lstStyle/>
          <a:p>
            <a:pPr algn="ctr">
              <a:lnSpc>
                <a:spcPct val="341388"/>
              </a:lnSpc>
            </a:pPr>
            <a:r>
              <a:rPr lang="en-US" sz="2400" b="1" dirty="0">
                <a:solidFill>
                  <a:srgbClr val="FFFFFF"/>
                </a:solidFill>
                <a:latin typeface="Montserrat SemiBold"/>
                <a:ea typeface="Montserrat SemiBold"/>
                <a:cs typeface="Montserrat SemiBold"/>
                <a:sym typeface="Montserrat SemiBold"/>
              </a:rPr>
              <a:t>October 29, 2024</a:t>
            </a:r>
            <a:endParaRPr lang="en-US" sz="2400" b="1" dirty="0">
              <a:solidFill>
                <a:srgbClr val="FFFFFF"/>
              </a:solidFill>
              <a:latin typeface="Montserrat SemiBold"/>
              <a:ea typeface="Montserrat SemiBold"/>
              <a:cs typeface="Montserrat SemiBold"/>
            </a:endParaRPr>
          </a:p>
          <a:p>
            <a:pPr algn="ctr">
              <a:lnSpc>
                <a:spcPct val="139958"/>
              </a:lnSpc>
            </a:pPr>
            <a:r>
              <a:rPr lang="en-US" sz="2400" b="1" dirty="0">
                <a:solidFill>
                  <a:srgbClr val="FFFFFF"/>
                </a:solidFill>
                <a:latin typeface="Montserrat SemiBold"/>
                <a:ea typeface="Montserrat SemiBold"/>
                <a:cs typeface="Montserrat SemiBold"/>
                <a:sym typeface="Montserrat SemiBold"/>
              </a:rPr>
              <a:t>Matt Scott, Venn Strategies</a:t>
            </a:r>
            <a:endParaRPr sz="2400" b="1">
              <a:solidFill>
                <a:srgbClr val="FFFFFF"/>
              </a:solidFill>
              <a:latin typeface="Montserrat SemiBold"/>
              <a:ea typeface="Montserrat SemiBold"/>
              <a:cs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A79D"/>
        </a:solidFill>
        <a:effectLst/>
      </p:bgPr>
    </p:bg>
    <p:spTree>
      <p:nvGrpSpPr>
        <p:cNvPr id="1" name="Shape 91"/>
        <p:cNvGrpSpPr/>
        <p:nvPr/>
      </p:nvGrpSpPr>
      <p:grpSpPr>
        <a:xfrm>
          <a:off x="0" y="0"/>
          <a:ext cx="0" cy="0"/>
          <a:chOff x="0" y="0"/>
          <a:chExt cx="0" cy="0"/>
        </a:xfrm>
      </p:grpSpPr>
      <p:sp>
        <p:nvSpPr>
          <p:cNvPr id="92" name="Google Shape;92;p2"/>
          <p:cNvSpPr/>
          <p:nvPr/>
        </p:nvSpPr>
        <p:spPr>
          <a:xfrm>
            <a:off x="0" y="4718986"/>
            <a:ext cx="3377251" cy="2596214"/>
          </a:xfrm>
          <a:custGeom>
            <a:avLst/>
            <a:gdLst/>
            <a:ahLst/>
            <a:cxnLst/>
            <a:rect l="l" t="t" r="r" b="b"/>
            <a:pathLst>
              <a:path w="3377251" h="2596214" extrusionOk="0">
                <a:moveTo>
                  <a:pt x="0" y="0"/>
                </a:moveTo>
                <a:lnTo>
                  <a:pt x="3377251" y="0"/>
                </a:lnTo>
                <a:lnTo>
                  <a:pt x="3377251" y="2596214"/>
                </a:lnTo>
                <a:lnTo>
                  <a:pt x="0" y="2596214"/>
                </a:lnTo>
                <a:lnTo>
                  <a:pt x="0" y="0"/>
                </a:lnTo>
                <a:close/>
              </a:path>
            </a:pathLst>
          </a:custGeom>
          <a:blipFill rotWithShape="1">
            <a:blip r:embed="rId3">
              <a:alphaModFix amt="55000"/>
            </a:blip>
            <a:stretch>
              <a:fillRect l="-22715" b="-438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2"/>
          <p:cNvSpPr txBox="1"/>
          <p:nvPr/>
        </p:nvSpPr>
        <p:spPr>
          <a:xfrm>
            <a:off x="0" y="2886436"/>
            <a:ext cx="9753600" cy="847604"/>
          </a:xfrm>
          <a:prstGeom prst="rect">
            <a:avLst/>
          </a:prstGeom>
          <a:noFill/>
          <a:ln>
            <a:noFill/>
          </a:ln>
        </p:spPr>
        <p:txBody>
          <a:bodyPr spcFirstLastPara="1" wrap="square" lIns="0" tIns="0" rIns="0" bIns="0" anchor="t" anchorCtr="0">
            <a:spAutoFit/>
          </a:bodyPr>
          <a:lstStyle/>
          <a:p>
            <a:pPr algn="ctr">
              <a:lnSpc>
                <a:spcPct val="102000"/>
              </a:lnSpc>
            </a:pPr>
            <a:r>
              <a:rPr lang="en-US" sz="5400">
                <a:solidFill>
                  <a:schemeClr val="lt1"/>
                </a:solidFill>
                <a:latin typeface="Montserrat SemiBold"/>
                <a:ea typeface="Montserrat SemiBold"/>
                <a:cs typeface="Montserrat SemiBold"/>
              </a:rPr>
              <a:t>WHAT YOU NEED &amp; TIPS</a:t>
            </a:r>
          </a:p>
        </p:txBody>
      </p:sp>
      <p:sp>
        <p:nvSpPr>
          <p:cNvPr id="94" name="Google Shape;94;p2"/>
          <p:cNvSpPr/>
          <p:nvPr/>
        </p:nvSpPr>
        <p:spPr>
          <a:xfrm>
            <a:off x="3505750" y="5636150"/>
            <a:ext cx="3075480" cy="906114"/>
          </a:xfrm>
          <a:custGeom>
            <a:avLst/>
            <a:gdLst/>
            <a:ahLst/>
            <a:cxnLst/>
            <a:rect l="l" t="t" r="r" b="b"/>
            <a:pathLst>
              <a:path w="4920768" h="1491545" extrusionOk="0">
                <a:moveTo>
                  <a:pt x="0" y="0"/>
                </a:moveTo>
                <a:lnTo>
                  <a:pt x="4920768" y="0"/>
                </a:lnTo>
                <a:lnTo>
                  <a:pt x="4920768" y="1491545"/>
                </a:lnTo>
                <a:lnTo>
                  <a:pt x="0" y="14915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49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05"/>
        <p:cNvGrpSpPr/>
        <p:nvPr/>
      </p:nvGrpSpPr>
      <p:grpSpPr>
        <a:xfrm>
          <a:off x="0" y="0"/>
          <a:ext cx="0" cy="0"/>
          <a:chOff x="0" y="0"/>
          <a:chExt cx="0" cy="0"/>
        </a:xfrm>
      </p:grpSpPr>
      <p:grpSp>
        <p:nvGrpSpPr>
          <p:cNvPr id="107" name="Google Shape;107;p4"/>
          <p:cNvGrpSpPr/>
          <p:nvPr/>
        </p:nvGrpSpPr>
        <p:grpSpPr>
          <a:xfrm>
            <a:off x="7559040" y="-128588"/>
            <a:ext cx="2194560" cy="7443788"/>
            <a:chOff x="0" y="-47625"/>
            <a:chExt cx="812800" cy="2756958"/>
          </a:xfrm>
        </p:grpSpPr>
        <p:sp>
          <p:nvSpPr>
            <p:cNvPr id="108" name="Google Shape;108;p4"/>
            <p:cNvSpPr/>
            <p:nvPr/>
          </p:nvSpPr>
          <p:spPr>
            <a:xfrm>
              <a:off x="0" y="0"/>
              <a:ext cx="812800" cy="2709333"/>
            </a:xfrm>
            <a:custGeom>
              <a:avLst/>
              <a:gdLst/>
              <a:ahLst/>
              <a:cxnLst/>
              <a:rect l="l" t="t" r="r" b="b"/>
              <a:pathLst>
                <a:path w="812800" h="2709333" extrusionOk="0">
                  <a:moveTo>
                    <a:pt x="0" y="0"/>
                  </a:moveTo>
                  <a:lnTo>
                    <a:pt x="812800" y="0"/>
                  </a:lnTo>
                  <a:lnTo>
                    <a:pt x="812800" y="2709333"/>
                  </a:lnTo>
                  <a:lnTo>
                    <a:pt x="0" y="2709333"/>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4"/>
            <p:cNvSpPr txBox="1"/>
            <p:nvPr/>
          </p:nvSpPr>
          <p:spPr>
            <a:xfrm>
              <a:off x="0" y="-47625"/>
              <a:ext cx="812800"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4"/>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
          <p:cNvSpPr/>
          <p:nvPr/>
        </p:nvSpPr>
        <p:spPr>
          <a:xfrm>
            <a:off x="7559040" y="0"/>
            <a:ext cx="2194560" cy="7315200"/>
          </a:xfrm>
          <a:custGeom>
            <a:avLst/>
            <a:gdLst/>
            <a:ahLst/>
            <a:cxnLst/>
            <a:rect l="l" t="t" r="r" b="b"/>
            <a:pathLst>
              <a:path w="2194560" h="7315200" extrusionOk="0">
                <a:moveTo>
                  <a:pt x="0" y="0"/>
                </a:moveTo>
                <a:lnTo>
                  <a:pt x="2194560" y="0"/>
                </a:lnTo>
                <a:lnTo>
                  <a:pt x="2194560" y="7315200"/>
                </a:lnTo>
                <a:lnTo>
                  <a:pt x="0" y="7315200"/>
                </a:lnTo>
                <a:lnTo>
                  <a:pt x="0" y="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4"/>
          <p:cNvSpPr txBox="1"/>
          <p:nvPr/>
        </p:nvSpPr>
        <p:spPr>
          <a:xfrm>
            <a:off x="731520" y="769620"/>
            <a:ext cx="5746500" cy="553998"/>
          </a:xfrm>
          <a:prstGeom prst="rect">
            <a:avLst/>
          </a:prstGeom>
          <a:noFill/>
          <a:ln>
            <a:noFill/>
          </a:ln>
        </p:spPr>
        <p:txBody>
          <a:bodyPr spcFirstLastPara="1" wrap="square" lIns="0" tIns="0" rIns="0" bIns="0" anchor="t" anchorCtr="0">
            <a:spAutoFit/>
          </a:bodyPr>
          <a:lstStyle/>
          <a:p>
            <a:r>
              <a:rPr lang="en-US" sz="3600" dirty="0">
                <a:latin typeface="Montserrat SemiBold"/>
                <a:ea typeface="Montserrat SemiBold"/>
                <a:cs typeface="Montserrat SemiBold"/>
                <a:sym typeface="Montserrat SemiBold"/>
              </a:rPr>
              <a:t>WHAT YOU NEED</a:t>
            </a:r>
            <a:endParaRPr lang="en-US" sz="3600" dirty="0">
              <a:latin typeface="Montserrat SemiBold"/>
              <a:ea typeface="Montserrat SemiBold"/>
              <a:cs typeface="Montserrat SemiBold"/>
            </a:endParaRPr>
          </a:p>
        </p:txBody>
      </p:sp>
      <p:sp>
        <p:nvSpPr>
          <p:cNvPr id="113" name="Google Shape;113;p4"/>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4">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20;p5">
            <a:extLst>
              <a:ext uri="{FF2B5EF4-FFF2-40B4-BE49-F238E27FC236}">
                <a16:creationId xmlns:a16="http://schemas.microsoft.com/office/drawing/2014/main" id="{5DFCBBD4-CC11-4816-BBE7-25CD2A606463}"/>
              </a:ext>
            </a:extLst>
          </p:cNvPr>
          <p:cNvSpPr txBox="1"/>
          <p:nvPr/>
        </p:nvSpPr>
        <p:spPr>
          <a:xfrm>
            <a:off x="731520" y="1730161"/>
            <a:ext cx="6436550" cy="4902881"/>
          </a:xfrm>
          <a:prstGeom prst="rect">
            <a:avLst/>
          </a:prstGeom>
          <a:noFill/>
          <a:ln>
            <a:noFill/>
          </a:ln>
        </p:spPr>
        <p:txBody>
          <a:bodyPr spcFirstLastPara="1" wrap="square" lIns="0" tIns="0" rIns="0" bIns="0" anchor="t" anchorCtr="0">
            <a:spAutoFit/>
          </a:bodyPr>
          <a:lstStyle/>
          <a:p>
            <a:pPr marL="163830" lvl="1">
              <a:lnSpc>
                <a:spcPct val="135375"/>
              </a:lnSpc>
              <a:buClr>
                <a:schemeClr val="dk1"/>
              </a:buClr>
              <a:buSzPts val="1600"/>
            </a:pPr>
            <a:r>
              <a:rPr lang="en-US" b="1" dirty="0">
                <a:solidFill>
                  <a:schemeClr val="dk1"/>
                </a:solidFill>
                <a:latin typeface="Montserrat"/>
                <a:ea typeface="Montserrat"/>
                <a:sym typeface="Montserrat"/>
              </a:rPr>
              <a:t>Community Support</a:t>
            </a:r>
            <a:r>
              <a:rPr lang="en-US" dirty="0">
                <a:solidFill>
                  <a:schemeClr val="dk1"/>
                </a:solidFill>
                <a:latin typeface="Montserrat"/>
                <a:ea typeface="Montserrat"/>
                <a:sym typeface="Montserrat"/>
              </a:rPr>
              <a:t> </a:t>
            </a:r>
            <a:endParaRPr lang="en-US" dirty="0"/>
          </a:p>
          <a:p>
            <a:pPr marL="327025" lvl="1" indent="-163195">
              <a:lnSpc>
                <a:spcPct val="135375"/>
              </a:lnSpc>
              <a:buClr>
                <a:schemeClr val="dk1"/>
              </a:buClr>
              <a:buSzPts val="1600"/>
              <a:buFont typeface="Montserrat"/>
              <a:buChar char="•"/>
            </a:pPr>
            <a:r>
              <a:rPr lang="en-US" dirty="0">
                <a:solidFill>
                  <a:schemeClr val="dk1"/>
                </a:solidFill>
                <a:latin typeface="Montserrat"/>
                <a:ea typeface="Montserrat"/>
                <a:sym typeface="Montserrat"/>
              </a:rPr>
              <a:t>Community engagement and support is crucial in determining which projects are worthy of Federal funding</a:t>
            </a:r>
            <a:r>
              <a:rPr lang="en-US" i="0" u="none" strike="noStrike" cap="none" dirty="0">
                <a:solidFill>
                  <a:schemeClr val="dk1"/>
                </a:solidFill>
                <a:latin typeface="Montserrat"/>
                <a:ea typeface="Montserrat"/>
                <a:sym typeface="Montserrat"/>
              </a:rPr>
              <a:t>. </a:t>
            </a:r>
            <a:r>
              <a:rPr lang="en-US" dirty="0">
                <a:solidFill>
                  <a:schemeClr val="dk1"/>
                </a:solidFill>
                <a:latin typeface="Montserrat"/>
                <a:ea typeface="Montserrat"/>
                <a:sym typeface="Montserrat"/>
              </a:rPr>
              <a:t>Only projects with demonstrated community support will be considered</a:t>
            </a:r>
            <a:r>
              <a:rPr lang="en-US" i="0" u="none" strike="noStrike" cap="none" dirty="0">
                <a:solidFill>
                  <a:schemeClr val="dk1"/>
                </a:solidFill>
                <a:latin typeface="Montserrat"/>
                <a:ea typeface="Montserrat"/>
                <a:sym typeface="Montserrat"/>
              </a:rPr>
              <a:t>.</a:t>
            </a:r>
            <a:r>
              <a:rPr lang="en-US" dirty="0">
                <a:solidFill>
                  <a:schemeClr val="dk1"/>
                </a:solidFill>
                <a:latin typeface="Montserrat"/>
                <a:ea typeface="Montserrat"/>
                <a:sym typeface="Montserrat"/>
              </a:rPr>
              <a:t>  </a:t>
            </a:r>
            <a:endParaRPr lang="en-US" dirty="0">
              <a:solidFill>
                <a:schemeClr val="dk1"/>
              </a:solidFill>
              <a:latin typeface="Montserrat"/>
              <a:ea typeface="Montserrat"/>
            </a:endParaRPr>
          </a:p>
          <a:p>
            <a:pPr marL="327025" lvl="1" indent="-163195">
              <a:lnSpc>
                <a:spcPct val="135375"/>
              </a:lnSpc>
              <a:buClr>
                <a:schemeClr val="dk1"/>
              </a:buClr>
              <a:buSzPts val="1600"/>
              <a:buFont typeface="Montserrat"/>
              <a:buChar char="•"/>
            </a:pPr>
            <a:endParaRPr lang="en-US" dirty="0">
              <a:solidFill>
                <a:schemeClr val="dk1"/>
              </a:solidFill>
              <a:latin typeface="Montserrat"/>
              <a:ea typeface="Montserrat"/>
            </a:endParaRPr>
          </a:p>
          <a:p>
            <a:pPr marL="327025" lvl="1" indent="-163195">
              <a:lnSpc>
                <a:spcPct val="135375"/>
              </a:lnSpc>
              <a:buClr>
                <a:schemeClr val="dk1"/>
              </a:buClr>
              <a:buSzPts val="1600"/>
              <a:buFont typeface="Montserrat"/>
              <a:buChar char="•"/>
            </a:pPr>
            <a:r>
              <a:rPr lang="en-US" dirty="0">
                <a:solidFill>
                  <a:schemeClr val="dk1"/>
                </a:solidFill>
                <a:latin typeface="Montserrat"/>
                <a:ea typeface="Montserrat"/>
                <a:sym typeface="Montserrat"/>
              </a:rPr>
              <a:t>Members will be required to present to the Committee evidence of community support that were compelling factors</a:t>
            </a:r>
            <a:r>
              <a:rPr lang="en-US" i="0" u="none" strike="noStrike" cap="none" dirty="0">
                <a:solidFill>
                  <a:schemeClr val="dk1"/>
                </a:solidFill>
                <a:latin typeface="Montserrat"/>
                <a:ea typeface="Montserrat"/>
                <a:sym typeface="Montserrat"/>
              </a:rPr>
              <a:t> in </a:t>
            </a:r>
            <a:r>
              <a:rPr lang="en-US" dirty="0">
                <a:solidFill>
                  <a:schemeClr val="dk1"/>
                </a:solidFill>
                <a:latin typeface="Montserrat"/>
                <a:ea typeface="Montserrat"/>
                <a:sym typeface="Montserrat"/>
              </a:rPr>
              <a:t>their decision to submit the request.  </a:t>
            </a:r>
            <a:endParaRPr lang="en-US" dirty="0">
              <a:solidFill>
                <a:schemeClr val="dk1"/>
              </a:solidFill>
              <a:latin typeface="Montserrat"/>
              <a:ea typeface="Montserrat"/>
            </a:endParaRPr>
          </a:p>
          <a:p>
            <a:pPr marL="327025" lvl="1" indent="-163195">
              <a:lnSpc>
                <a:spcPct val="135375"/>
              </a:lnSpc>
              <a:buClr>
                <a:schemeClr val="dk1"/>
              </a:buClr>
              <a:buSzPts val="1600"/>
              <a:buFont typeface="Montserrat"/>
              <a:buChar char="•"/>
            </a:pPr>
            <a:endParaRPr lang="en-US" dirty="0">
              <a:solidFill>
                <a:schemeClr val="dk1"/>
              </a:solidFill>
              <a:latin typeface="Montserrat"/>
              <a:ea typeface="Montserrat"/>
              <a:sym typeface="Montserrat"/>
            </a:endParaRPr>
          </a:p>
          <a:p>
            <a:pPr marL="327025" lvl="1" indent="-163195">
              <a:lnSpc>
                <a:spcPct val="135375"/>
              </a:lnSpc>
              <a:buClr>
                <a:schemeClr val="dk1"/>
              </a:buClr>
              <a:buSzPts val="1600"/>
              <a:buFont typeface="Montserrat"/>
              <a:buChar char="•"/>
            </a:pPr>
            <a:r>
              <a:rPr lang="en-US" dirty="0">
                <a:solidFill>
                  <a:schemeClr val="dk1"/>
                </a:solidFill>
                <a:latin typeface="Montserrat"/>
                <a:ea typeface="Montserrat"/>
                <a:sym typeface="Montserrat"/>
              </a:rPr>
              <a:t>Examples of these include, but are not limited to: </a:t>
            </a:r>
            <a:endParaRPr lang="en-US" dirty="0">
              <a:solidFill>
                <a:schemeClr val="dk1"/>
              </a:solidFill>
              <a:ea typeface="Montserrat"/>
              <a:sym typeface="Montserrat"/>
            </a:endParaRPr>
          </a:p>
          <a:p>
            <a:pPr marL="784225" lvl="2" indent="-163195">
              <a:lnSpc>
                <a:spcPct val="135375"/>
              </a:lnSpc>
              <a:buClr>
                <a:schemeClr val="dk1"/>
              </a:buClr>
              <a:buSzPts val="1600"/>
              <a:buFont typeface="Wingdings"/>
              <a:buChar char="§"/>
            </a:pPr>
            <a:r>
              <a:rPr lang="en-US" sz="1200" dirty="0">
                <a:solidFill>
                  <a:schemeClr val="dk1"/>
                </a:solidFill>
                <a:latin typeface="Montserrat"/>
                <a:ea typeface="Montserrat"/>
                <a:sym typeface="Montserrat"/>
              </a:rPr>
              <a:t>Letters of support from elected community leaders (e.g</a:t>
            </a:r>
            <a:r>
              <a:rPr lang="en-US" sz="1200" i="0" u="none" strike="noStrike" cap="none" dirty="0">
                <a:solidFill>
                  <a:schemeClr val="dk1"/>
                </a:solidFill>
                <a:latin typeface="Montserrat"/>
                <a:ea typeface="Montserrat"/>
                <a:sym typeface="Montserrat"/>
              </a:rPr>
              <a:t>. </a:t>
            </a:r>
            <a:r>
              <a:rPr lang="en-US" sz="1200" dirty="0">
                <a:solidFill>
                  <a:schemeClr val="dk1"/>
                </a:solidFill>
                <a:latin typeface="Montserrat"/>
                <a:ea typeface="Montserrat"/>
                <a:sym typeface="Montserrat"/>
              </a:rPr>
              <a:t>mayors or other officials);  </a:t>
            </a:r>
            <a:endParaRPr lang="en-US" sz="1200" dirty="0">
              <a:solidFill>
                <a:schemeClr val="dk1"/>
              </a:solidFill>
              <a:ea typeface="Montserrat"/>
            </a:endParaRPr>
          </a:p>
          <a:p>
            <a:pPr marL="784225" lvl="2" indent="-163195">
              <a:lnSpc>
                <a:spcPct val="135375"/>
              </a:lnSpc>
              <a:buClr>
                <a:schemeClr val="dk1"/>
              </a:buClr>
              <a:buSzPts val="1600"/>
              <a:buFont typeface="Wingdings"/>
              <a:buChar char="§"/>
            </a:pPr>
            <a:r>
              <a:rPr lang="en-US" sz="1200" dirty="0">
                <a:solidFill>
                  <a:schemeClr val="dk1"/>
                </a:solidFill>
                <a:latin typeface="Montserrat"/>
                <a:ea typeface="Montserrat"/>
                <a:sym typeface="Montserrat"/>
              </a:rPr>
              <a:t>Press articles highlighting the need for the requested Community Project Funding; </a:t>
            </a:r>
            <a:endParaRPr lang="en-US" sz="1200" dirty="0">
              <a:solidFill>
                <a:schemeClr val="dk1"/>
              </a:solidFill>
              <a:ea typeface="Montserrat"/>
            </a:endParaRPr>
          </a:p>
          <a:p>
            <a:pPr marL="784225" lvl="2" indent="-163195">
              <a:lnSpc>
                <a:spcPct val="135375"/>
              </a:lnSpc>
              <a:buClr>
                <a:schemeClr val="dk1"/>
              </a:buClr>
              <a:buSzPts val="1600"/>
              <a:buFont typeface="Wingdings"/>
              <a:buChar char="§"/>
            </a:pPr>
            <a:r>
              <a:rPr lang="en-US" sz="1200" dirty="0">
                <a:solidFill>
                  <a:schemeClr val="dk1"/>
                </a:solidFill>
                <a:latin typeface="Montserrat"/>
                <a:ea typeface="Montserrat"/>
                <a:sym typeface="Montserrat"/>
              </a:rPr>
              <a:t>Support from newspaper editorial boards; </a:t>
            </a:r>
            <a:endParaRPr lang="en-US" sz="1200" dirty="0">
              <a:solidFill>
                <a:schemeClr val="dk1"/>
              </a:solidFill>
              <a:ea typeface="Montserrat"/>
            </a:endParaRPr>
          </a:p>
          <a:p>
            <a:pPr marL="784225" lvl="2" indent="-163195">
              <a:lnSpc>
                <a:spcPct val="135375"/>
              </a:lnSpc>
              <a:buClr>
                <a:schemeClr val="dk1"/>
              </a:buClr>
              <a:buSzPts val="1600"/>
              <a:buFont typeface="Wingdings"/>
              <a:buChar char="§"/>
            </a:pPr>
            <a:r>
              <a:rPr lang="en-US" sz="1200" dirty="0">
                <a:solidFill>
                  <a:schemeClr val="dk1"/>
                </a:solidFill>
                <a:latin typeface="Montserrat"/>
                <a:ea typeface="Montserrat"/>
                <a:sym typeface="Montserrat"/>
              </a:rPr>
              <a:t>Projects listed on State intended use plans, community development plans</a:t>
            </a:r>
            <a:r>
              <a:rPr lang="en-US" sz="1200" i="0" u="none" strike="noStrike" cap="none" dirty="0">
                <a:solidFill>
                  <a:schemeClr val="dk1"/>
                </a:solidFill>
                <a:latin typeface="Montserrat"/>
                <a:ea typeface="Montserrat"/>
                <a:sym typeface="Montserrat"/>
              </a:rPr>
              <a:t>, </a:t>
            </a:r>
            <a:r>
              <a:rPr lang="en-US" sz="1200" dirty="0">
                <a:solidFill>
                  <a:schemeClr val="dk1"/>
                </a:solidFill>
                <a:latin typeface="Montserrat"/>
                <a:ea typeface="Montserrat"/>
                <a:sym typeface="Montserrat"/>
              </a:rPr>
              <a:t>or other publicly available planning documents; or </a:t>
            </a:r>
            <a:endParaRPr lang="en-US" sz="1200" dirty="0">
              <a:solidFill>
                <a:schemeClr val="dk1"/>
              </a:solidFill>
              <a:ea typeface="Montserrat"/>
            </a:endParaRPr>
          </a:p>
          <a:p>
            <a:pPr marL="784225" lvl="2" indent="-163195">
              <a:lnSpc>
                <a:spcPct val="135375"/>
              </a:lnSpc>
              <a:buClr>
                <a:schemeClr val="dk1"/>
              </a:buClr>
              <a:buSzPts val="1600"/>
              <a:buFont typeface="Wingdings"/>
              <a:buChar char="§"/>
            </a:pPr>
            <a:r>
              <a:rPr lang="en-US" sz="1200" dirty="0">
                <a:solidFill>
                  <a:schemeClr val="dk1"/>
                </a:solidFill>
                <a:latin typeface="Montserrat"/>
                <a:ea typeface="Montserrat"/>
                <a:sym typeface="Montserrat"/>
              </a:rPr>
              <a:t>Resolutions passed by city councils or boards</a:t>
            </a:r>
            <a:r>
              <a:rPr lang="en-US" sz="1200" i="0" u="none" strike="noStrike" cap="none" dirty="0">
                <a:solidFill>
                  <a:schemeClr val="dk1"/>
                </a:solidFill>
                <a:latin typeface="Montserrat"/>
                <a:ea typeface="Montserrat"/>
                <a:sym typeface="Montserrat"/>
              </a:rPr>
              <a:t>.</a:t>
            </a:r>
            <a:r>
              <a:rPr lang="en-US" sz="1200" dirty="0">
                <a:solidFill>
                  <a:schemeClr val="dk1"/>
                </a:solidFill>
                <a:latin typeface="Montserrat"/>
                <a:ea typeface="Montserrat"/>
              </a:rPr>
              <a:t> </a:t>
            </a:r>
            <a:endParaRPr lang="en-US" sz="1200" b="0" i="0" u="none" strike="noStrike" cap="none" dirty="0">
              <a:solidFill>
                <a:schemeClr val="dk1"/>
              </a:solidFill>
              <a:latin typeface="Montserrat"/>
            </a:endParaRPr>
          </a:p>
        </p:txBody>
      </p:sp>
    </p:spTree>
    <p:extLst>
      <p:ext uri="{BB962C8B-B14F-4D97-AF65-F5344CB8AC3E}">
        <p14:creationId xmlns:p14="http://schemas.microsoft.com/office/powerpoint/2010/main" val="62920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05"/>
        <p:cNvGrpSpPr/>
        <p:nvPr/>
      </p:nvGrpSpPr>
      <p:grpSpPr>
        <a:xfrm>
          <a:off x="0" y="0"/>
          <a:ext cx="0" cy="0"/>
          <a:chOff x="0" y="0"/>
          <a:chExt cx="0" cy="0"/>
        </a:xfrm>
      </p:grpSpPr>
      <p:grpSp>
        <p:nvGrpSpPr>
          <p:cNvPr id="107" name="Google Shape;107;p4"/>
          <p:cNvGrpSpPr/>
          <p:nvPr/>
        </p:nvGrpSpPr>
        <p:grpSpPr>
          <a:xfrm>
            <a:off x="7559040" y="-128588"/>
            <a:ext cx="2194560" cy="7443788"/>
            <a:chOff x="0" y="-47625"/>
            <a:chExt cx="812800" cy="2756958"/>
          </a:xfrm>
        </p:grpSpPr>
        <p:sp>
          <p:nvSpPr>
            <p:cNvPr id="108" name="Google Shape;108;p4"/>
            <p:cNvSpPr/>
            <p:nvPr/>
          </p:nvSpPr>
          <p:spPr>
            <a:xfrm>
              <a:off x="0" y="0"/>
              <a:ext cx="812800" cy="2709333"/>
            </a:xfrm>
            <a:custGeom>
              <a:avLst/>
              <a:gdLst/>
              <a:ahLst/>
              <a:cxnLst/>
              <a:rect l="l" t="t" r="r" b="b"/>
              <a:pathLst>
                <a:path w="812800" h="2709333" extrusionOk="0">
                  <a:moveTo>
                    <a:pt x="0" y="0"/>
                  </a:moveTo>
                  <a:lnTo>
                    <a:pt x="812800" y="0"/>
                  </a:lnTo>
                  <a:lnTo>
                    <a:pt x="812800" y="2709333"/>
                  </a:lnTo>
                  <a:lnTo>
                    <a:pt x="0" y="2709333"/>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4"/>
            <p:cNvSpPr txBox="1"/>
            <p:nvPr/>
          </p:nvSpPr>
          <p:spPr>
            <a:xfrm>
              <a:off x="0" y="-47625"/>
              <a:ext cx="812800"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4"/>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
          <p:cNvSpPr/>
          <p:nvPr/>
        </p:nvSpPr>
        <p:spPr>
          <a:xfrm>
            <a:off x="7559040" y="0"/>
            <a:ext cx="2194560" cy="7315200"/>
          </a:xfrm>
          <a:custGeom>
            <a:avLst/>
            <a:gdLst/>
            <a:ahLst/>
            <a:cxnLst/>
            <a:rect l="l" t="t" r="r" b="b"/>
            <a:pathLst>
              <a:path w="2194560" h="7315200" extrusionOk="0">
                <a:moveTo>
                  <a:pt x="0" y="0"/>
                </a:moveTo>
                <a:lnTo>
                  <a:pt x="2194560" y="0"/>
                </a:lnTo>
                <a:lnTo>
                  <a:pt x="2194560" y="7315200"/>
                </a:lnTo>
                <a:lnTo>
                  <a:pt x="0" y="7315200"/>
                </a:lnTo>
                <a:lnTo>
                  <a:pt x="0" y="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4"/>
          <p:cNvSpPr txBox="1"/>
          <p:nvPr/>
        </p:nvSpPr>
        <p:spPr>
          <a:xfrm>
            <a:off x="731519" y="769620"/>
            <a:ext cx="6792335" cy="754053"/>
          </a:xfrm>
          <a:prstGeom prst="rect">
            <a:avLst/>
          </a:prstGeom>
          <a:noFill/>
          <a:ln>
            <a:noFill/>
          </a:ln>
        </p:spPr>
        <p:txBody>
          <a:bodyPr spcFirstLastPara="1" wrap="square" lIns="0" tIns="0" rIns="0" bIns="0" anchor="t" anchorCtr="0">
            <a:spAutoFit/>
          </a:bodyPr>
          <a:lstStyle/>
          <a:p>
            <a:r>
              <a:rPr lang="en-US" sz="3600" dirty="0">
                <a:latin typeface="Montserrat SemiBold"/>
                <a:ea typeface="Montserrat SemiBold"/>
                <a:cs typeface="Montserrat SemiBold"/>
                <a:sym typeface="Montserrat SemiBold"/>
              </a:rPr>
              <a:t>WHAT YOU NEED CONT</a:t>
            </a:r>
            <a:r>
              <a:rPr lang="en-US" sz="4900" dirty="0">
                <a:latin typeface="Montserrat SemiBold"/>
                <a:ea typeface="Montserrat SemiBold"/>
                <a:cs typeface="Montserrat SemiBold"/>
                <a:sym typeface="Montserrat SemiBold"/>
              </a:rPr>
              <a:t>.</a:t>
            </a:r>
            <a:endParaRPr dirty="0">
              <a:latin typeface="Montserrat SemiBold"/>
              <a:ea typeface="Montserrat SemiBold"/>
              <a:cs typeface="Montserrat SemiBold"/>
              <a:sym typeface="Montserrat SemiBold"/>
            </a:endParaRPr>
          </a:p>
        </p:txBody>
      </p:sp>
      <p:sp>
        <p:nvSpPr>
          <p:cNvPr id="113" name="Google Shape;113;p4"/>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4">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20;p5">
            <a:extLst>
              <a:ext uri="{FF2B5EF4-FFF2-40B4-BE49-F238E27FC236}">
                <a16:creationId xmlns:a16="http://schemas.microsoft.com/office/drawing/2014/main" id="{5DFCBBD4-CC11-4816-BBE7-25CD2A606463}"/>
              </a:ext>
            </a:extLst>
          </p:cNvPr>
          <p:cNvSpPr txBox="1"/>
          <p:nvPr/>
        </p:nvSpPr>
        <p:spPr>
          <a:xfrm>
            <a:off x="731518" y="1730161"/>
            <a:ext cx="6436551" cy="4985980"/>
          </a:xfrm>
          <a:prstGeom prst="rect">
            <a:avLst/>
          </a:prstGeom>
          <a:noFill/>
          <a:ln>
            <a:noFill/>
          </a:ln>
        </p:spPr>
        <p:txBody>
          <a:bodyPr spcFirstLastPara="1" wrap="square" lIns="0" tIns="0" rIns="0" bIns="0" anchor="t" anchorCtr="0">
            <a:spAutoFit/>
          </a:bodyPr>
          <a:lstStyle/>
          <a:p>
            <a:pPr marL="327025" lvl="1" indent="-163195">
              <a:lnSpc>
                <a:spcPct val="135375"/>
              </a:lnSpc>
              <a:buClr>
                <a:schemeClr val="dk1"/>
              </a:buClr>
              <a:buSzPts val="1600"/>
              <a:buFont typeface="Montserrat"/>
              <a:buChar char="•"/>
            </a:pPr>
            <a:r>
              <a:rPr lang="en-US" b="1" dirty="0">
                <a:solidFill>
                  <a:schemeClr val="dk1"/>
                </a:solidFill>
                <a:latin typeface="Montserrat"/>
              </a:rPr>
              <a:t>Budget </a:t>
            </a:r>
            <a:r>
              <a:rPr lang="en-US" dirty="0">
                <a:solidFill>
                  <a:schemeClr val="dk1"/>
                </a:solidFill>
                <a:latin typeface="Montserrat"/>
              </a:rPr>
              <a:t>– You will need a budget summary explaining in detail how the requested funds will be used as well as a budget breakdown for the project in budget lines/items. </a:t>
            </a:r>
            <a:endParaRPr lang="en-US" dirty="0">
              <a:solidFill>
                <a:schemeClr val="dk1"/>
              </a:solidFill>
            </a:endParaRPr>
          </a:p>
          <a:p>
            <a:pPr marL="163830" lvl="1">
              <a:lnSpc>
                <a:spcPct val="135375"/>
              </a:lnSpc>
              <a:buClr>
                <a:schemeClr val="dk1"/>
              </a:buClr>
              <a:buSzPts val="1600"/>
            </a:pPr>
            <a:endParaRPr lang="en-US" dirty="0">
              <a:solidFill>
                <a:schemeClr val="dk1"/>
              </a:solidFill>
              <a:latin typeface="Montserrat"/>
            </a:endParaRPr>
          </a:p>
          <a:p>
            <a:pPr marL="327025" lvl="1" indent="-163195">
              <a:lnSpc>
                <a:spcPct val="135375"/>
              </a:lnSpc>
              <a:buClr>
                <a:schemeClr val="dk1"/>
              </a:buClr>
              <a:buSzPts val="1600"/>
              <a:buFont typeface="Montserrat"/>
              <a:buChar char="•"/>
            </a:pPr>
            <a:r>
              <a:rPr lang="en-US" b="1" dirty="0">
                <a:solidFill>
                  <a:schemeClr val="dk1"/>
                </a:solidFill>
                <a:latin typeface="Montserrat"/>
              </a:rPr>
              <a:t>Financial Disclosure Statement</a:t>
            </a:r>
            <a:r>
              <a:rPr lang="en-US" dirty="0">
                <a:solidFill>
                  <a:schemeClr val="dk1"/>
                </a:solidFill>
                <a:latin typeface="Montserrat"/>
              </a:rPr>
              <a:t> - The Committee continues the requirement that Members certify that neither they nor their immediate family has a financial interest in the requested project.  </a:t>
            </a:r>
            <a:endParaRPr lang="en-US" dirty="0">
              <a:solidFill>
                <a:schemeClr val="dk1"/>
              </a:solidFill>
            </a:endParaRPr>
          </a:p>
          <a:p>
            <a:pPr marL="163830" lvl="1">
              <a:lnSpc>
                <a:spcPct val="135375"/>
              </a:lnSpc>
              <a:buClr>
                <a:schemeClr val="dk1"/>
              </a:buClr>
              <a:buSzPts val="1600"/>
            </a:pPr>
            <a:endParaRPr lang="en-US" dirty="0">
              <a:solidFill>
                <a:schemeClr val="dk1"/>
              </a:solidFill>
              <a:latin typeface="Montserrat"/>
            </a:endParaRPr>
          </a:p>
          <a:p>
            <a:pPr marL="327025" lvl="1" indent="-163195">
              <a:lnSpc>
                <a:spcPct val="135375"/>
              </a:lnSpc>
              <a:buClr>
                <a:schemeClr val="dk1"/>
              </a:buClr>
              <a:buSzPts val="1600"/>
              <a:buFont typeface="Montserrat"/>
              <a:buChar char="•"/>
            </a:pPr>
            <a:r>
              <a:rPr lang="en-US" b="1" dirty="0">
                <a:solidFill>
                  <a:schemeClr val="dk1"/>
                </a:solidFill>
                <a:latin typeface="Montserrat"/>
              </a:rPr>
              <a:t>Member Requirement to Post All Requests and Certifications Online</a:t>
            </a:r>
            <a:r>
              <a:rPr lang="en-US" dirty="0">
                <a:solidFill>
                  <a:schemeClr val="dk1"/>
                </a:solidFill>
                <a:latin typeface="Montserrat"/>
              </a:rPr>
              <a:t> - For transparency, Members are required to post funding requests and associated certifications of no financial interest on their websites. The information posted must include: </a:t>
            </a:r>
            <a:endParaRPr lang="en-US" dirty="0">
              <a:solidFill>
                <a:schemeClr val="dk1"/>
              </a:solidFill>
            </a:endParaRPr>
          </a:p>
          <a:p>
            <a:pPr marL="784225" lvl="2" indent="-163195">
              <a:lnSpc>
                <a:spcPct val="135375"/>
              </a:lnSpc>
              <a:buClr>
                <a:schemeClr val="dk1"/>
              </a:buClr>
              <a:buSzPts val="1600"/>
              <a:buFont typeface="Wingdings"/>
              <a:buChar char="§"/>
            </a:pPr>
            <a:r>
              <a:rPr lang="en-US" sz="1200" dirty="0">
                <a:solidFill>
                  <a:schemeClr val="dk1"/>
                </a:solidFill>
                <a:latin typeface="Montserrat"/>
              </a:rPr>
              <a:t>The proposed recipient, the address of the recipient, </a:t>
            </a:r>
            <a:endParaRPr lang="en-US" sz="1200" dirty="0">
              <a:solidFill>
                <a:schemeClr val="dk1"/>
              </a:solidFill>
            </a:endParaRPr>
          </a:p>
          <a:p>
            <a:pPr marL="784225" lvl="2" indent="-163195">
              <a:lnSpc>
                <a:spcPct val="135375"/>
              </a:lnSpc>
              <a:buClr>
                <a:schemeClr val="dk1"/>
              </a:buClr>
              <a:buSzPts val="1600"/>
              <a:buFont typeface="Wingdings"/>
              <a:buChar char="§"/>
            </a:pPr>
            <a:r>
              <a:rPr lang="en-US" sz="1200" dirty="0">
                <a:solidFill>
                  <a:schemeClr val="dk1"/>
                </a:solidFill>
                <a:latin typeface="Montserrat"/>
              </a:rPr>
              <a:t>The amount of the request, </a:t>
            </a:r>
            <a:endParaRPr lang="en-US" sz="1200" dirty="0">
              <a:solidFill>
                <a:schemeClr val="dk1"/>
              </a:solidFill>
            </a:endParaRPr>
          </a:p>
          <a:p>
            <a:pPr marL="784225" lvl="2" indent="-163195">
              <a:lnSpc>
                <a:spcPct val="135375"/>
              </a:lnSpc>
              <a:buClr>
                <a:schemeClr val="dk1"/>
              </a:buClr>
              <a:buSzPts val="1600"/>
              <a:buFont typeface="Wingdings"/>
              <a:buChar char="§"/>
            </a:pPr>
            <a:r>
              <a:rPr lang="en-US" sz="1200" dirty="0">
                <a:solidFill>
                  <a:schemeClr val="dk1"/>
                </a:solidFill>
                <a:latin typeface="Montserrat"/>
              </a:rPr>
              <a:t>An explanation of the request, including purpose, and a justification for why it is an appropriate use of taxpayer funds, </a:t>
            </a:r>
            <a:endParaRPr lang="en-US" sz="1200" dirty="0">
              <a:solidFill>
                <a:schemeClr val="dk1"/>
              </a:solidFill>
            </a:endParaRPr>
          </a:p>
          <a:p>
            <a:pPr marL="784225" lvl="2" indent="-163195">
              <a:lnSpc>
                <a:spcPct val="135375"/>
              </a:lnSpc>
              <a:buClr>
                <a:schemeClr val="dk1"/>
              </a:buClr>
              <a:buSzPts val="1600"/>
              <a:buFont typeface="Wingdings"/>
              <a:buChar char="§"/>
            </a:pPr>
            <a:r>
              <a:rPr lang="en-US" sz="1200" dirty="0">
                <a:solidFill>
                  <a:schemeClr val="dk1"/>
                </a:solidFill>
                <a:latin typeface="Montserrat"/>
              </a:rPr>
              <a:t>The Member’s signed certification letter stating there is no financial interest in the project. </a:t>
            </a:r>
            <a:endParaRPr lang="en-US" sz="1200" dirty="0">
              <a:solidFill>
                <a:schemeClr val="dk1"/>
              </a:solidFill>
            </a:endParaRPr>
          </a:p>
        </p:txBody>
      </p:sp>
    </p:spTree>
    <p:extLst>
      <p:ext uri="{BB962C8B-B14F-4D97-AF65-F5344CB8AC3E}">
        <p14:creationId xmlns:p14="http://schemas.microsoft.com/office/powerpoint/2010/main" val="216075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17"/>
        <p:cNvGrpSpPr/>
        <p:nvPr/>
      </p:nvGrpSpPr>
      <p:grpSpPr>
        <a:xfrm>
          <a:off x="0" y="0"/>
          <a:ext cx="0" cy="0"/>
          <a:chOff x="0" y="0"/>
          <a:chExt cx="0" cy="0"/>
        </a:xfrm>
      </p:grpSpPr>
      <p:sp>
        <p:nvSpPr>
          <p:cNvPr id="120" name="Google Shape;120;p5"/>
          <p:cNvSpPr txBox="1"/>
          <p:nvPr/>
        </p:nvSpPr>
        <p:spPr>
          <a:xfrm>
            <a:off x="885497" y="2292183"/>
            <a:ext cx="8164374" cy="2991588"/>
          </a:xfrm>
          <a:prstGeom prst="rect">
            <a:avLst/>
          </a:prstGeom>
          <a:noFill/>
          <a:ln>
            <a:noFill/>
          </a:ln>
        </p:spPr>
        <p:txBody>
          <a:bodyPr spcFirstLastPara="1" wrap="square" lIns="0" tIns="0" rIns="0" bIns="0" anchor="t" anchorCtr="0">
            <a:spAutoFit/>
          </a:bodyPr>
          <a:lstStyle/>
          <a:p>
            <a:pPr marL="327025" lvl="1" indent="-163195">
              <a:lnSpc>
                <a:spcPct val="135375"/>
              </a:lnSpc>
              <a:buClr>
                <a:schemeClr val="dk1"/>
              </a:buClr>
              <a:buSzPts val="1600"/>
              <a:buFont typeface="Montserrat"/>
              <a:buChar char="•"/>
            </a:pPr>
            <a:r>
              <a:rPr lang="en-US" sz="1600" b="1" dirty="0">
                <a:solidFill>
                  <a:schemeClr val="dk1"/>
                </a:solidFill>
                <a:latin typeface="Montserrat"/>
              </a:rPr>
              <a:t>Meet with Members</a:t>
            </a:r>
            <a:r>
              <a:rPr lang="en-US" sz="1600" dirty="0">
                <a:solidFill>
                  <a:schemeClr val="dk1"/>
                </a:solidFill>
                <a:latin typeface="Montserrat"/>
              </a:rPr>
              <a:t> and staff both locally and in Washington, DC - this includes site visits. </a:t>
            </a:r>
          </a:p>
          <a:p>
            <a:pPr marL="327025" lvl="1" indent="-163195">
              <a:lnSpc>
                <a:spcPct val="135375"/>
              </a:lnSpc>
              <a:buClr>
                <a:schemeClr val="dk1"/>
              </a:buClr>
              <a:buSzPts val="1600"/>
              <a:buFont typeface="Montserrat"/>
              <a:buChar char="•"/>
            </a:pPr>
            <a:r>
              <a:rPr lang="en-US" sz="1600" b="1" dirty="0">
                <a:solidFill>
                  <a:schemeClr val="dk1"/>
                </a:solidFill>
                <a:latin typeface="Montserrat"/>
              </a:rPr>
              <a:t>Get in early</a:t>
            </a:r>
            <a:r>
              <a:rPr lang="en-US" sz="1600" dirty="0">
                <a:solidFill>
                  <a:schemeClr val="dk1"/>
                </a:solidFill>
                <a:latin typeface="Montserrat"/>
              </a:rPr>
              <a:t> – give staff time to get familiar with your request and ask questions. </a:t>
            </a:r>
          </a:p>
          <a:p>
            <a:pPr marL="327025" lvl="1" indent="-163195">
              <a:lnSpc>
                <a:spcPct val="135375"/>
              </a:lnSpc>
              <a:buClr>
                <a:schemeClr val="dk1"/>
              </a:buClr>
              <a:buSzPts val="1600"/>
              <a:buFont typeface="Montserrat"/>
              <a:buChar char="•"/>
            </a:pPr>
            <a:r>
              <a:rPr lang="en-US" sz="1600" dirty="0">
                <a:solidFill>
                  <a:schemeClr val="dk1"/>
                </a:solidFill>
                <a:latin typeface="Montserrat"/>
              </a:rPr>
              <a:t>The ability to </a:t>
            </a:r>
            <a:r>
              <a:rPr lang="en-US" sz="1600" b="1" dirty="0">
                <a:solidFill>
                  <a:schemeClr val="dk1"/>
                </a:solidFill>
                <a:latin typeface="Montserrat"/>
              </a:rPr>
              <a:t>show strong connection and importance</a:t>
            </a:r>
            <a:r>
              <a:rPr lang="en-US" sz="1600" dirty="0">
                <a:solidFill>
                  <a:schemeClr val="dk1"/>
                </a:solidFill>
                <a:latin typeface="Montserrat"/>
              </a:rPr>
              <a:t> for the community, district, or state.  </a:t>
            </a:r>
            <a:endParaRPr lang="en-US" dirty="0">
              <a:solidFill>
                <a:schemeClr val="dk1"/>
              </a:solidFill>
            </a:endParaRPr>
          </a:p>
          <a:p>
            <a:pPr marL="327025" lvl="1" indent="-163195">
              <a:lnSpc>
                <a:spcPct val="135375"/>
              </a:lnSpc>
              <a:buClr>
                <a:schemeClr val="dk1"/>
              </a:buClr>
              <a:buSzPts val="1600"/>
              <a:buFont typeface="Montserrat"/>
              <a:buChar char="•"/>
            </a:pPr>
            <a:r>
              <a:rPr lang="en-US" sz="1600" dirty="0">
                <a:solidFill>
                  <a:schemeClr val="dk1"/>
                </a:solidFill>
                <a:latin typeface="Montserrat"/>
              </a:rPr>
              <a:t>Something that is </a:t>
            </a:r>
            <a:r>
              <a:rPr lang="en-US" sz="1600" b="1" dirty="0">
                <a:solidFill>
                  <a:schemeClr val="dk1"/>
                </a:solidFill>
                <a:latin typeface="Montserrat"/>
              </a:rPr>
              <a:t>visible and tangible</a:t>
            </a:r>
            <a:r>
              <a:rPr lang="en-US" sz="1600" dirty="0">
                <a:solidFill>
                  <a:schemeClr val="dk1"/>
                </a:solidFill>
                <a:latin typeface="Montserrat"/>
              </a:rPr>
              <a:t> that can be easily highlighted in the press and on social media.  </a:t>
            </a:r>
            <a:endParaRPr lang="en-US" dirty="0">
              <a:solidFill>
                <a:schemeClr val="dk1"/>
              </a:solidFill>
            </a:endParaRPr>
          </a:p>
          <a:p>
            <a:pPr marL="327025" lvl="1" indent="-163195">
              <a:lnSpc>
                <a:spcPct val="135375"/>
              </a:lnSpc>
              <a:buClr>
                <a:schemeClr val="dk1"/>
              </a:buClr>
              <a:buSzPts val="1600"/>
              <a:buFont typeface="Montserrat"/>
              <a:buChar char="•"/>
            </a:pPr>
            <a:r>
              <a:rPr lang="en-US" sz="1600" dirty="0">
                <a:solidFill>
                  <a:schemeClr val="dk1"/>
                </a:solidFill>
                <a:latin typeface="Montserrat"/>
              </a:rPr>
              <a:t>Something that has strong</a:t>
            </a:r>
            <a:r>
              <a:rPr lang="en-US" sz="1600" b="1" dirty="0">
                <a:solidFill>
                  <a:schemeClr val="dk1"/>
                </a:solidFill>
                <a:latin typeface="Montserrat"/>
              </a:rPr>
              <a:t> favorability within the community</a:t>
            </a:r>
            <a:r>
              <a:rPr lang="en-US" sz="1600" dirty="0">
                <a:solidFill>
                  <a:schemeClr val="dk1"/>
                </a:solidFill>
                <a:latin typeface="Montserrat"/>
              </a:rPr>
              <a:t> or region.  </a:t>
            </a:r>
            <a:endParaRPr lang="en-US" dirty="0">
              <a:solidFill>
                <a:schemeClr val="dk1"/>
              </a:solidFill>
            </a:endParaRPr>
          </a:p>
        </p:txBody>
      </p:sp>
      <p:sp>
        <p:nvSpPr>
          <p:cNvPr id="121" name="Google Shape;121;p5"/>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5"/>
          <p:cNvSpPr txBox="1"/>
          <p:nvPr/>
        </p:nvSpPr>
        <p:spPr>
          <a:xfrm>
            <a:off x="1101143" y="691773"/>
            <a:ext cx="5056500" cy="1107996"/>
          </a:xfrm>
          <a:prstGeom prst="rect">
            <a:avLst/>
          </a:prstGeom>
          <a:noFill/>
          <a:ln>
            <a:noFill/>
          </a:ln>
        </p:spPr>
        <p:txBody>
          <a:bodyPr spcFirstLastPara="1" wrap="square" lIns="0" tIns="0" rIns="0" bIns="0" anchor="t" anchorCtr="0">
            <a:spAutoFit/>
          </a:bodyPr>
          <a:lstStyle/>
          <a:p>
            <a:r>
              <a:rPr lang="en-US" sz="3600" dirty="0">
                <a:latin typeface="Montserrat SemiBold"/>
                <a:ea typeface="Montserrat SemiBold"/>
                <a:cs typeface="Montserrat SemiBold"/>
                <a:sym typeface="Montserrat SemiBold"/>
              </a:rPr>
              <a:t>TIPS AS YOU PREPARE TO APPLY</a:t>
            </a:r>
            <a:endParaRPr lang="en-US" sz="3600" dirty="0">
              <a:latin typeface="Montserrat SemiBold"/>
              <a:ea typeface="Montserrat SemiBold"/>
              <a:cs typeface="Montserrat SemiBold"/>
            </a:endParaRPr>
          </a:p>
        </p:txBody>
      </p:sp>
    </p:spTree>
    <p:extLst>
      <p:ext uri="{BB962C8B-B14F-4D97-AF65-F5344CB8AC3E}">
        <p14:creationId xmlns:p14="http://schemas.microsoft.com/office/powerpoint/2010/main" val="386781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A79D"/>
        </a:solidFill>
        <a:effectLst/>
      </p:bgPr>
    </p:bg>
    <p:spTree>
      <p:nvGrpSpPr>
        <p:cNvPr id="1" name="Shape 91"/>
        <p:cNvGrpSpPr/>
        <p:nvPr/>
      </p:nvGrpSpPr>
      <p:grpSpPr>
        <a:xfrm>
          <a:off x="0" y="0"/>
          <a:ext cx="0" cy="0"/>
          <a:chOff x="0" y="0"/>
          <a:chExt cx="0" cy="0"/>
        </a:xfrm>
      </p:grpSpPr>
      <p:sp>
        <p:nvSpPr>
          <p:cNvPr id="92" name="Google Shape;92;p2"/>
          <p:cNvSpPr/>
          <p:nvPr/>
        </p:nvSpPr>
        <p:spPr>
          <a:xfrm>
            <a:off x="0" y="4718986"/>
            <a:ext cx="3377251" cy="2596214"/>
          </a:xfrm>
          <a:custGeom>
            <a:avLst/>
            <a:gdLst/>
            <a:ahLst/>
            <a:cxnLst/>
            <a:rect l="l" t="t" r="r" b="b"/>
            <a:pathLst>
              <a:path w="3377251" h="2596214" extrusionOk="0">
                <a:moveTo>
                  <a:pt x="0" y="0"/>
                </a:moveTo>
                <a:lnTo>
                  <a:pt x="3377251" y="0"/>
                </a:lnTo>
                <a:lnTo>
                  <a:pt x="3377251" y="2596214"/>
                </a:lnTo>
                <a:lnTo>
                  <a:pt x="0" y="2596214"/>
                </a:lnTo>
                <a:lnTo>
                  <a:pt x="0" y="0"/>
                </a:lnTo>
                <a:close/>
              </a:path>
            </a:pathLst>
          </a:custGeom>
          <a:blipFill rotWithShape="1">
            <a:blip r:embed="rId3">
              <a:alphaModFix amt="55000"/>
            </a:blip>
            <a:stretch>
              <a:fillRect l="-22715" b="-438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2"/>
          <p:cNvSpPr txBox="1"/>
          <p:nvPr/>
        </p:nvSpPr>
        <p:spPr>
          <a:xfrm>
            <a:off x="0" y="2886436"/>
            <a:ext cx="9753600" cy="847604"/>
          </a:xfrm>
          <a:prstGeom prst="rect">
            <a:avLst/>
          </a:prstGeom>
          <a:noFill/>
          <a:ln>
            <a:noFill/>
          </a:ln>
        </p:spPr>
        <p:txBody>
          <a:bodyPr spcFirstLastPara="1" wrap="square" lIns="0" tIns="0" rIns="0" bIns="0" anchor="t" anchorCtr="0">
            <a:spAutoFit/>
          </a:bodyPr>
          <a:lstStyle/>
          <a:p>
            <a:pPr marL="0" marR="0" lvl="0" indent="0" algn="ctr" rtl="0">
              <a:lnSpc>
                <a:spcPct val="102000"/>
              </a:lnSpc>
              <a:spcBef>
                <a:spcPts val="0"/>
              </a:spcBef>
              <a:spcAft>
                <a:spcPts val="0"/>
              </a:spcAft>
              <a:buNone/>
            </a:pPr>
            <a:r>
              <a:rPr lang="en-US" sz="5400">
                <a:solidFill>
                  <a:schemeClr val="lt1"/>
                </a:solidFill>
                <a:latin typeface="Montserrat SemiBold"/>
                <a:ea typeface="Montserrat SemiBold"/>
                <a:cs typeface="Montserrat SemiBold"/>
              </a:rPr>
              <a:t>QUESTIONS?</a:t>
            </a:r>
          </a:p>
        </p:txBody>
      </p:sp>
      <p:sp>
        <p:nvSpPr>
          <p:cNvPr id="94" name="Google Shape;94;p2"/>
          <p:cNvSpPr/>
          <p:nvPr/>
        </p:nvSpPr>
        <p:spPr>
          <a:xfrm>
            <a:off x="3505750" y="5636150"/>
            <a:ext cx="3075480" cy="906114"/>
          </a:xfrm>
          <a:custGeom>
            <a:avLst/>
            <a:gdLst/>
            <a:ahLst/>
            <a:cxnLst/>
            <a:rect l="l" t="t" r="r" b="b"/>
            <a:pathLst>
              <a:path w="4920768" h="1491545" extrusionOk="0">
                <a:moveTo>
                  <a:pt x="0" y="0"/>
                </a:moveTo>
                <a:lnTo>
                  <a:pt x="4920768" y="0"/>
                </a:lnTo>
                <a:lnTo>
                  <a:pt x="4920768" y="1491545"/>
                </a:lnTo>
                <a:lnTo>
                  <a:pt x="0" y="14915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50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A79D"/>
        </a:solidFill>
        <a:effectLst/>
      </p:bgPr>
    </p:bg>
    <p:spTree>
      <p:nvGrpSpPr>
        <p:cNvPr id="1" name="Shape 91"/>
        <p:cNvGrpSpPr/>
        <p:nvPr/>
      </p:nvGrpSpPr>
      <p:grpSpPr>
        <a:xfrm>
          <a:off x="0" y="0"/>
          <a:ext cx="0" cy="0"/>
          <a:chOff x="0" y="0"/>
          <a:chExt cx="0" cy="0"/>
        </a:xfrm>
      </p:grpSpPr>
      <p:sp>
        <p:nvSpPr>
          <p:cNvPr id="92" name="Google Shape;92;p2"/>
          <p:cNvSpPr/>
          <p:nvPr/>
        </p:nvSpPr>
        <p:spPr>
          <a:xfrm>
            <a:off x="0" y="4718986"/>
            <a:ext cx="3377251" cy="2596214"/>
          </a:xfrm>
          <a:custGeom>
            <a:avLst/>
            <a:gdLst/>
            <a:ahLst/>
            <a:cxnLst/>
            <a:rect l="l" t="t" r="r" b="b"/>
            <a:pathLst>
              <a:path w="3377251" h="2596214" extrusionOk="0">
                <a:moveTo>
                  <a:pt x="0" y="0"/>
                </a:moveTo>
                <a:lnTo>
                  <a:pt x="3377251" y="0"/>
                </a:lnTo>
                <a:lnTo>
                  <a:pt x="3377251" y="2596214"/>
                </a:lnTo>
                <a:lnTo>
                  <a:pt x="0" y="2596214"/>
                </a:lnTo>
                <a:lnTo>
                  <a:pt x="0" y="0"/>
                </a:lnTo>
                <a:close/>
              </a:path>
            </a:pathLst>
          </a:custGeom>
          <a:blipFill rotWithShape="1">
            <a:blip r:embed="rId3">
              <a:alphaModFix amt="55000"/>
            </a:blip>
            <a:stretch>
              <a:fillRect l="-22715" b="-438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2"/>
          <p:cNvSpPr txBox="1"/>
          <p:nvPr/>
        </p:nvSpPr>
        <p:spPr>
          <a:xfrm>
            <a:off x="0" y="2886436"/>
            <a:ext cx="9753600" cy="847604"/>
          </a:xfrm>
          <a:prstGeom prst="rect">
            <a:avLst/>
          </a:prstGeom>
          <a:noFill/>
          <a:ln>
            <a:noFill/>
          </a:ln>
        </p:spPr>
        <p:txBody>
          <a:bodyPr spcFirstLastPara="1" wrap="square" lIns="0" tIns="0" rIns="0" bIns="0" anchor="t" anchorCtr="0">
            <a:spAutoFit/>
          </a:bodyPr>
          <a:lstStyle/>
          <a:p>
            <a:pPr algn="ctr">
              <a:lnSpc>
                <a:spcPct val="102000"/>
              </a:lnSpc>
            </a:pPr>
            <a:r>
              <a:rPr lang="en-US" sz="5400">
                <a:solidFill>
                  <a:schemeClr val="lt1"/>
                </a:solidFill>
                <a:latin typeface="Montserrat SemiBold"/>
                <a:ea typeface="Montserrat SemiBold"/>
                <a:cs typeface="Montserrat SemiBold"/>
              </a:rPr>
              <a:t>ACCOUNTS &amp; EXAMPLES</a:t>
            </a:r>
          </a:p>
        </p:txBody>
      </p:sp>
      <p:sp>
        <p:nvSpPr>
          <p:cNvPr id="94" name="Google Shape;94;p2"/>
          <p:cNvSpPr/>
          <p:nvPr/>
        </p:nvSpPr>
        <p:spPr>
          <a:xfrm>
            <a:off x="3505750" y="5636150"/>
            <a:ext cx="3075480" cy="906114"/>
          </a:xfrm>
          <a:custGeom>
            <a:avLst/>
            <a:gdLst/>
            <a:ahLst/>
            <a:cxnLst/>
            <a:rect l="l" t="t" r="r" b="b"/>
            <a:pathLst>
              <a:path w="4920768" h="1491545" extrusionOk="0">
                <a:moveTo>
                  <a:pt x="0" y="0"/>
                </a:moveTo>
                <a:lnTo>
                  <a:pt x="4920768" y="0"/>
                </a:lnTo>
                <a:lnTo>
                  <a:pt x="4920768" y="1491545"/>
                </a:lnTo>
                <a:lnTo>
                  <a:pt x="0" y="14915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1196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05"/>
        <p:cNvGrpSpPr/>
        <p:nvPr/>
      </p:nvGrpSpPr>
      <p:grpSpPr>
        <a:xfrm>
          <a:off x="0" y="0"/>
          <a:ext cx="0" cy="0"/>
          <a:chOff x="0" y="0"/>
          <a:chExt cx="0" cy="0"/>
        </a:xfrm>
      </p:grpSpPr>
      <p:grpSp>
        <p:nvGrpSpPr>
          <p:cNvPr id="107" name="Google Shape;107;p4"/>
          <p:cNvGrpSpPr/>
          <p:nvPr/>
        </p:nvGrpSpPr>
        <p:grpSpPr>
          <a:xfrm>
            <a:off x="7559040" y="-128588"/>
            <a:ext cx="2194560" cy="7443788"/>
            <a:chOff x="0" y="-47625"/>
            <a:chExt cx="812800" cy="2756958"/>
          </a:xfrm>
        </p:grpSpPr>
        <p:sp>
          <p:nvSpPr>
            <p:cNvPr id="108" name="Google Shape;108;p4"/>
            <p:cNvSpPr/>
            <p:nvPr/>
          </p:nvSpPr>
          <p:spPr>
            <a:xfrm>
              <a:off x="0" y="0"/>
              <a:ext cx="812800" cy="2709333"/>
            </a:xfrm>
            <a:custGeom>
              <a:avLst/>
              <a:gdLst/>
              <a:ahLst/>
              <a:cxnLst/>
              <a:rect l="l" t="t" r="r" b="b"/>
              <a:pathLst>
                <a:path w="812800" h="2709333" extrusionOk="0">
                  <a:moveTo>
                    <a:pt x="0" y="0"/>
                  </a:moveTo>
                  <a:lnTo>
                    <a:pt x="812800" y="0"/>
                  </a:lnTo>
                  <a:lnTo>
                    <a:pt x="812800" y="2709333"/>
                  </a:lnTo>
                  <a:lnTo>
                    <a:pt x="0" y="2709333"/>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4"/>
            <p:cNvSpPr txBox="1"/>
            <p:nvPr/>
          </p:nvSpPr>
          <p:spPr>
            <a:xfrm>
              <a:off x="0" y="-47625"/>
              <a:ext cx="812800"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4"/>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
          <p:cNvSpPr/>
          <p:nvPr/>
        </p:nvSpPr>
        <p:spPr>
          <a:xfrm>
            <a:off x="7559040" y="0"/>
            <a:ext cx="2194560" cy="7315200"/>
          </a:xfrm>
          <a:custGeom>
            <a:avLst/>
            <a:gdLst/>
            <a:ahLst/>
            <a:cxnLst/>
            <a:rect l="l" t="t" r="r" b="b"/>
            <a:pathLst>
              <a:path w="2194560" h="7315200" extrusionOk="0">
                <a:moveTo>
                  <a:pt x="0" y="0"/>
                </a:moveTo>
                <a:lnTo>
                  <a:pt x="2194560" y="0"/>
                </a:lnTo>
                <a:lnTo>
                  <a:pt x="2194560" y="7315200"/>
                </a:lnTo>
                <a:lnTo>
                  <a:pt x="0" y="7315200"/>
                </a:lnTo>
                <a:lnTo>
                  <a:pt x="0" y="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4"/>
          <p:cNvSpPr txBox="1"/>
          <p:nvPr/>
        </p:nvSpPr>
        <p:spPr>
          <a:xfrm>
            <a:off x="731520" y="769620"/>
            <a:ext cx="5746500" cy="553998"/>
          </a:xfrm>
          <a:prstGeom prst="rect">
            <a:avLst/>
          </a:prstGeom>
          <a:noFill/>
          <a:ln>
            <a:noFill/>
          </a:ln>
        </p:spPr>
        <p:txBody>
          <a:bodyPr spcFirstLastPara="1" wrap="square" lIns="0" tIns="0" rIns="0" bIns="0" anchor="t" anchorCtr="0">
            <a:spAutoFit/>
          </a:bodyPr>
          <a:lstStyle/>
          <a:p>
            <a:r>
              <a:rPr lang="en-US" sz="3600">
                <a:latin typeface="Montserrat SemiBold"/>
                <a:ea typeface="Montserrat SemiBold"/>
                <a:cs typeface="Montserrat SemiBold"/>
              </a:rPr>
              <a:t>FY2025 ACCOUNTS</a:t>
            </a:r>
          </a:p>
        </p:txBody>
      </p:sp>
      <p:sp>
        <p:nvSpPr>
          <p:cNvPr id="113" name="Google Shape;113;p4"/>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4">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20;p5">
            <a:extLst>
              <a:ext uri="{FF2B5EF4-FFF2-40B4-BE49-F238E27FC236}">
                <a16:creationId xmlns:a16="http://schemas.microsoft.com/office/drawing/2014/main" id="{B6F1DDD4-4644-1B32-A739-64B4A12DA3B4}"/>
              </a:ext>
            </a:extLst>
          </p:cNvPr>
          <p:cNvSpPr txBox="1"/>
          <p:nvPr/>
        </p:nvSpPr>
        <p:spPr>
          <a:xfrm>
            <a:off x="731519" y="2200947"/>
            <a:ext cx="6447499" cy="2950038"/>
          </a:xfrm>
          <a:prstGeom prst="rect">
            <a:avLst/>
          </a:prstGeom>
          <a:noFill/>
          <a:ln>
            <a:noFill/>
          </a:ln>
        </p:spPr>
        <p:txBody>
          <a:bodyPr spcFirstLastPara="1" wrap="square" lIns="0" tIns="0" rIns="0" bIns="0" anchor="t" anchorCtr="0">
            <a:spAutoFit/>
          </a:bodyPr>
          <a:lstStyle/>
          <a:p>
            <a:pPr marL="163830" lvl="1">
              <a:lnSpc>
                <a:spcPct val="135375"/>
              </a:lnSpc>
              <a:buSzPts val="1600"/>
            </a:pPr>
            <a:r>
              <a:rPr lang="en-US" sz="2000" dirty="0">
                <a:solidFill>
                  <a:schemeClr val="dk1"/>
                </a:solidFill>
                <a:latin typeface="Montserrat"/>
              </a:rPr>
              <a:t>The FY2025 House Community Project Funding Eligible Accounts can be found </a:t>
            </a:r>
            <a:r>
              <a:rPr lang="en-US" sz="2000" dirty="0">
                <a:solidFill>
                  <a:schemeClr val="dk1"/>
                </a:solidFill>
                <a:latin typeface="Montserrat"/>
                <a:hlinkClick r:id="rId5">
                  <a:extLst>
                    <a:ext uri="{A12FA001-AC4F-418D-AE19-62706E023703}">
                      <ahyp:hlinkClr xmlns:ahyp="http://schemas.microsoft.com/office/drawing/2018/hyperlinkcolor" val="tx"/>
                    </a:ext>
                  </a:extLst>
                </a:hlinkClick>
              </a:rPr>
              <a:t>here</a:t>
            </a:r>
            <a:r>
              <a:rPr lang="en-US" sz="2000" dirty="0">
                <a:solidFill>
                  <a:schemeClr val="dk1"/>
                </a:solidFill>
                <a:latin typeface="Montserrat"/>
              </a:rPr>
              <a:t>.</a:t>
            </a:r>
          </a:p>
          <a:p>
            <a:pPr marL="163830" lvl="1">
              <a:lnSpc>
                <a:spcPct val="135375"/>
              </a:lnSpc>
              <a:buSzPts val="1600"/>
            </a:pPr>
            <a:endParaRPr lang="en-US" sz="2000" dirty="0">
              <a:solidFill>
                <a:schemeClr val="dk1"/>
              </a:solidFill>
              <a:latin typeface="Montserrat"/>
            </a:endParaRPr>
          </a:p>
          <a:p>
            <a:pPr marL="163830" lvl="1">
              <a:lnSpc>
                <a:spcPct val="135375"/>
              </a:lnSpc>
              <a:buSzPts val="1600"/>
            </a:pPr>
            <a:r>
              <a:rPr lang="en-US" sz="2000" dirty="0">
                <a:solidFill>
                  <a:schemeClr val="dk1"/>
                </a:solidFill>
                <a:latin typeface="Montserrat"/>
              </a:rPr>
              <a:t>The FY2025 Senate Congressionally Directed Spending Eligible Accounts can be found </a:t>
            </a:r>
            <a:r>
              <a:rPr lang="en-US" sz="2000" dirty="0">
                <a:solidFill>
                  <a:schemeClr val="dk1"/>
                </a:solidFill>
                <a:latin typeface="Montserrat"/>
                <a:hlinkClick r:id="rId5">
                  <a:extLst>
                    <a:ext uri="{A12FA001-AC4F-418D-AE19-62706E023703}">
                      <ahyp:hlinkClr xmlns:ahyp="http://schemas.microsoft.com/office/drawing/2018/hyperlinkcolor" val="tx"/>
                    </a:ext>
                  </a:extLst>
                </a:hlinkClick>
              </a:rPr>
              <a:t>here</a:t>
            </a:r>
            <a:r>
              <a:rPr lang="en-US" sz="2000" dirty="0">
                <a:solidFill>
                  <a:schemeClr val="dk1"/>
                </a:solidFill>
                <a:latin typeface="Montserrat"/>
              </a:rPr>
              <a:t>. </a:t>
            </a:r>
          </a:p>
          <a:p>
            <a:pPr marL="163830" lvl="1">
              <a:lnSpc>
                <a:spcPct val="135375"/>
              </a:lnSpc>
              <a:buSzPts val="1600"/>
            </a:pPr>
            <a:endParaRPr lang="en-US" dirty="0">
              <a:solidFill>
                <a:schemeClr val="dk1"/>
              </a:solidFill>
            </a:endParaRPr>
          </a:p>
          <a:p>
            <a:pPr marL="163830" lvl="1">
              <a:lnSpc>
                <a:spcPct val="135375"/>
              </a:lnSpc>
              <a:buSzPts val="1600"/>
            </a:pPr>
            <a:endParaRPr lang="en-US" dirty="0">
              <a:solidFill>
                <a:schemeClr val="dk1"/>
              </a:solidFill>
            </a:endParaRPr>
          </a:p>
          <a:p>
            <a:pPr marL="163830" lvl="1">
              <a:lnSpc>
                <a:spcPct val="135375"/>
              </a:lnSpc>
              <a:buSzPts val="1600"/>
            </a:pPr>
            <a:endParaRPr lang="en-US" dirty="0">
              <a:solidFill>
                <a:schemeClr val="dk1"/>
              </a:solidFill>
            </a:endParaRPr>
          </a:p>
        </p:txBody>
      </p:sp>
    </p:spTree>
    <p:extLst>
      <p:ext uri="{BB962C8B-B14F-4D97-AF65-F5344CB8AC3E}">
        <p14:creationId xmlns:p14="http://schemas.microsoft.com/office/powerpoint/2010/main" val="76819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05"/>
        <p:cNvGrpSpPr/>
        <p:nvPr/>
      </p:nvGrpSpPr>
      <p:grpSpPr>
        <a:xfrm>
          <a:off x="0" y="0"/>
          <a:ext cx="0" cy="0"/>
          <a:chOff x="0" y="0"/>
          <a:chExt cx="0" cy="0"/>
        </a:xfrm>
      </p:grpSpPr>
      <p:grpSp>
        <p:nvGrpSpPr>
          <p:cNvPr id="107" name="Google Shape;107;p4"/>
          <p:cNvGrpSpPr/>
          <p:nvPr/>
        </p:nvGrpSpPr>
        <p:grpSpPr>
          <a:xfrm>
            <a:off x="7559040" y="-128588"/>
            <a:ext cx="2194560" cy="7443788"/>
            <a:chOff x="0" y="-47625"/>
            <a:chExt cx="812800" cy="2756958"/>
          </a:xfrm>
        </p:grpSpPr>
        <p:sp>
          <p:nvSpPr>
            <p:cNvPr id="108" name="Google Shape;108;p4"/>
            <p:cNvSpPr/>
            <p:nvPr/>
          </p:nvSpPr>
          <p:spPr>
            <a:xfrm>
              <a:off x="0" y="0"/>
              <a:ext cx="812800" cy="2709333"/>
            </a:xfrm>
            <a:custGeom>
              <a:avLst/>
              <a:gdLst/>
              <a:ahLst/>
              <a:cxnLst/>
              <a:rect l="l" t="t" r="r" b="b"/>
              <a:pathLst>
                <a:path w="812800" h="2709333" extrusionOk="0">
                  <a:moveTo>
                    <a:pt x="0" y="0"/>
                  </a:moveTo>
                  <a:lnTo>
                    <a:pt x="812800" y="0"/>
                  </a:lnTo>
                  <a:lnTo>
                    <a:pt x="812800" y="2709333"/>
                  </a:lnTo>
                  <a:lnTo>
                    <a:pt x="0" y="2709333"/>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4"/>
            <p:cNvSpPr txBox="1"/>
            <p:nvPr/>
          </p:nvSpPr>
          <p:spPr>
            <a:xfrm>
              <a:off x="0" y="-47625"/>
              <a:ext cx="812800"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4"/>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
          <p:cNvSpPr/>
          <p:nvPr/>
        </p:nvSpPr>
        <p:spPr>
          <a:xfrm>
            <a:off x="7559040" y="0"/>
            <a:ext cx="2194560" cy="7315200"/>
          </a:xfrm>
          <a:custGeom>
            <a:avLst/>
            <a:gdLst/>
            <a:ahLst/>
            <a:cxnLst/>
            <a:rect l="l" t="t" r="r" b="b"/>
            <a:pathLst>
              <a:path w="2194560" h="7315200" extrusionOk="0">
                <a:moveTo>
                  <a:pt x="0" y="0"/>
                </a:moveTo>
                <a:lnTo>
                  <a:pt x="2194560" y="0"/>
                </a:lnTo>
                <a:lnTo>
                  <a:pt x="2194560" y="7315200"/>
                </a:lnTo>
                <a:lnTo>
                  <a:pt x="0" y="7315200"/>
                </a:lnTo>
                <a:lnTo>
                  <a:pt x="0" y="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4"/>
          <p:cNvSpPr txBox="1"/>
          <p:nvPr/>
        </p:nvSpPr>
        <p:spPr>
          <a:xfrm>
            <a:off x="731520" y="769620"/>
            <a:ext cx="5746500" cy="1107996"/>
          </a:xfrm>
          <a:prstGeom prst="rect">
            <a:avLst/>
          </a:prstGeom>
          <a:noFill/>
          <a:ln>
            <a:noFill/>
          </a:ln>
        </p:spPr>
        <p:txBody>
          <a:bodyPr spcFirstLastPara="1" wrap="square" lIns="0" tIns="0" rIns="0" bIns="0" anchor="t" anchorCtr="0">
            <a:spAutoFit/>
          </a:bodyPr>
          <a:lstStyle/>
          <a:p>
            <a:r>
              <a:rPr lang="en-US" sz="3600">
                <a:latin typeface="Montserrat SemiBold"/>
                <a:ea typeface="Montserrat SemiBold"/>
                <a:cs typeface="Montserrat SemiBold"/>
              </a:rPr>
              <a:t>TOP 3 ACCOUNTS FOR HEALTH CENTERS</a:t>
            </a:r>
            <a:endParaRPr lang="en-US"/>
          </a:p>
        </p:txBody>
      </p:sp>
      <p:sp>
        <p:nvSpPr>
          <p:cNvPr id="113" name="Google Shape;113;p4"/>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4">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20;p5">
            <a:extLst>
              <a:ext uri="{FF2B5EF4-FFF2-40B4-BE49-F238E27FC236}">
                <a16:creationId xmlns:a16="http://schemas.microsoft.com/office/drawing/2014/main" id="{B6F1DDD4-4644-1B32-A739-64B4A12DA3B4}"/>
              </a:ext>
            </a:extLst>
          </p:cNvPr>
          <p:cNvSpPr txBox="1"/>
          <p:nvPr/>
        </p:nvSpPr>
        <p:spPr>
          <a:xfrm>
            <a:off x="733609" y="2200947"/>
            <a:ext cx="6544531" cy="4365811"/>
          </a:xfrm>
          <a:prstGeom prst="rect">
            <a:avLst/>
          </a:prstGeom>
          <a:noFill/>
          <a:ln>
            <a:noFill/>
          </a:ln>
        </p:spPr>
        <p:txBody>
          <a:bodyPr spcFirstLastPara="1" wrap="square" lIns="0" tIns="0" rIns="0" bIns="0" anchor="t" anchorCtr="0">
            <a:spAutoFit/>
          </a:bodyPr>
          <a:lstStyle/>
          <a:p>
            <a:pPr marL="621030" lvl="1" indent="-457200">
              <a:lnSpc>
                <a:spcPct val="200000"/>
              </a:lnSpc>
              <a:buSzPts val="1600"/>
              <a:buAutoNum type="arabicPeriod"/>
            </a:pPr>
            <a:r>
              <a:rPr lang="en-US" sz="2000" dirty="0">
                <a:solidFill>
                  <a:schemeClr val="dk1"/>
                </a:solidFill>
                <a:latin typeface="Montserrat"/>
              </a:rPr>
              <a:t>Health Resources and Services Administration</a:t>
            </a:r>
            <a:endParaRPr lang="en-US" dirty="0">
              <a:solidFill>
                <a:schemeClr val="dk1"/>
              </a:solidFill>
              <a:latin typeface="Montserrat"/>
            </a:endParaRPr>
          </a:p>
          <a:p>
            <a:pPr marL="621030" lvl="1" indent="-457200">
              <a:lnSpc>
                <a:spcPct val="200000"/>
              </a:lnSpc>
              <a:buSzPts val="1600"/>
              <a:buAutoNum type="arabicPeriod"/>
            </a:pPr>
            <a:r>
              <a:rPr lang="en-US" sz="2000" dirty="0">
                <a:solidFill>
                  <a:schemeClr val="dk1"/>
                </a:solidFill>
                <a:latin typeface="Montserrat"/>
              </a:rPr>
              <a:t>Agriculture, Rural Development, Food and Drug Administration, and Related Agencies</a:t>
            </a:r>
            <a:endParaRPr lang="en-US" dirty="0">
              <a:solidFill>
                <a:schemeClr val="dk1"/>
              </a:solidFill>
            </a:endParaRPr>
          </a:p>
          <a:p>
            <a:pPr marL="621030" lvl="1" indent="-457200">
              <a:lnSpc>
                <a:spcPct val="200000"/>
              </a:lnSpc>
              <a:buSzPts val="1600"/>
              <a:buAutoNum type="arabicPeriod"/>
            </a:pPr>
            <a:r>
              <a:rPr lang="en-US" sz="2000" dirty="0">
                <a:solidFill>
                  <a:schemeClr val="dk1"/>
                </a:solidFill>
                <a:latin typeface="Montserrat"/>
              </a:rPr>
              <a:t>Department of Health &amp; Human Services &amp; Dep. Of Education</a:t>
            </a:r>
            <a:endParaRPr lang="en-US">
              <a:solidFill>
                <a:schemeClr val="dk1"/>
              </a:solidFill>
            </a:endParaRPr>
          </a:p>
          <a:p>
            <a:pPr marL="1078230" lvl="2" indent="-457200">
              <a:lnSpc>
                <a:spcPct val="135375"/>
              </a:lnSpc>
              <a:buSzPts val="1600"/>
              <a:buFont typeface="Wingdings"/>
              <a:buChar char="§"/>
            </a:pPr>
            <a:endParaRPr lang="en-US" sz="2000" dirty="0">
              <a:solidFill>
                <a:schemeClr val="dk1"/>
              </a:solidFill>
              <a:latin typeface="Montserrat"/>
            </a:endParaRPr>
          </a:p>
          <a:p>
            <a:pPr marL="163830" lvl="1">
              <a:lnSpc>
                <a:spcPct val="135375"/>
              </a:lnSpc>
              <a:buSzPts val="1600"/>
            </a:pPr>
            <a:endParaRPr lang="en-US">
              <a:solidFill>
                <a:schemeClr val="dk1"/>
              </a:solidFill>
            </a:endParaRPr>
          </a:p>
          <a:p>
            <a:pPr marL="163830" lvl="1">
              <a:lnSpc>
                <a:spcPct val="135375"/>
              </a:lnSpc>
              <a:buSzPts val="1600"/>
            </a:pPr>
            <a:endParaRPr lang="en-US">
              <a:solidFill>
                <a:schemeClr val="dk1"/>
              </a:solidFill>
            </a:endParaRPr>
          </a:p>
          <a:p>
            <a:pPr marL="163830" lvl="1">
              <a:lnSpc>
                <a:spcPct val="135375"/>
              </a:lnSpc>
              <a:buSzPts val="1600"/>
            </a:pPr>
            <a:endParaRPr lang="en-US">
              <a:solidFill>
                <a:schemeClr val="dk1"/>
              </a:solidFill>
            </a:endParaRPr>
          </a:p>
        </p:txBody>
      </p:sp>
    </p:spTree>
    <p:extLst>
      <p:ext uri="{BB962C8B-B14F-4D97-AF65-F5344CB8AC3E}">
        <p14:creationId xmlns:p14="http://schemas.microsoft.com/office/powerpoint/2010/main" val="163875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98"/>
        <p:cNvGrpSpPr/>
        <p:nvPr/>
      </p:nvGrpSpPr>
      <p:grpSpPr>
        <a:xfrm>
          <a:off x="0" y="0"/>
          <a:ext cx="0" cy="0"/>
          <a:chOff x="0" y="0"/>
          <a:chExt cx="0" cy="0"/>
        </a:xfrm>
      </p:grpSpPr>
      <p:sp>
        <p:nvSpPr>
          <p:cNvPr id="99" name="Google Shape;99;p3"/>
          <p:cNvSpPr txBox="1"/>
          <p:nvPr/>
        </p:nvSpPr>
        <p:spPr>
          <a:xfrm>
            <a:off x="680395" y="670433"/>
            <a:ext cx="7920900" cy="492443"/>
          </a:xfrm>
          <a:prstGeom prst="rect">
            <a:avLst/>
          </a:prstGeom>
          <a:noFill/>
          <a:ln>
            <a:noFill/>
          </a:ln>
        </p:spPr>
        <p:txBody>
          <a:bodyPr spcFirstLastPara="1" wrap="square" lIns="0" tIns="0" rIns="0" bIns="0" anchor="t" anchorCtr="0">
            <a:spAutoFit/>
          </a:bodyPr>
          <a:lstStyle/>
          <a:p>
            <a:r>
              <a:rPr lang="en-US" sz="3200" b="1" dirty="0">
                <a:latin typeface="Montserrat SemiBold"/>
                <a:ea typeface="Montserrat SemiBold"/>
                <a:cs typeface="Montserrat SemiBold"/>
              </a:rPr>
              <a:t>HRSA ACCOUNT</a:t>
            </a:r>
          </a:p>
        </p:txBody>
      </p:sp>
      <p:sp>
        <p:nvSpPr>
          <p:cNvPr id="100" name="Google Shape;100;p3"/>
          <p:cNvSpPr/>
          <p:nvPr/>
        </p:nvSpPr>
        <p:spPr>
          <a:xfrm>
            <a:off x="8820947" y="6466770"/>
            <a:ext cx="758869" cy="638880"/>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3"/>
          <p:cNvSpPr txBox="1"/>
          <p:nvPr/>
        </p:nvSpPr>
        <p:spPr>
          <a:xfrm>
            <a:off x="443982" y="1441836"/>
            <a:ext cx="8875056" cy="5355272"/>
          </a:xfrm>
          <a:prstGeom prst="rect">
            <a:avLst/>
          </a:prstGeom>
          <a:noFill/>
          <a:ln>
            <a:noFill/>
          </a:ln>
        </p:spPr>
        <p:txBody>
          <a:bodyPr spcFirstLastPara="1" wrap="square" lIns="91425" tIns="45700" rIns="91425" bIns="45700" anchor="t" anchorCtr="0">
            <a:spAutoFit/>
          </a:bodyPr>
          <a:lstStyle/>
          <a:p>
            <a:pPr marL="163830" lvl="1">
              <a:lnSpc>
                <a:spcPct val="150000"/>
              </a:lnSpc>
            </a:pPr>
            <a:r>
              <a:rPr lang="en-US" sz="1800" dirty="0">
                <a:solidFill>
                  <a:schemeClr val="tx1"/>
                </a:solidFill>
                <a:latin typeface="Montserrat"/>
                <a:ea typeface="Montserrat"/>
              </a:rPr>
              <a:t>The FY2023 HRSA Community Project Funding / Congressionally Directed Spending guidance for</a:t>
            </a:r>
            <a:r>
              <a:rPr lang="en-US" sz="1800" dirty="0">
                <a:solidFill>
                  <a:srgbClr val="333333"/>
                </a:solidFill>
                <a:latin typeface="Montserrat"/>
                <a:ea typeface="Montserrat"/>
              </a:rPr>
              <a:t> </a:t>
            </a:r>
            <a:r>
              <a:rPr lang="en-US" sz="1800" dirty="0">
                <a:solidFill>
                  <a:srgbClr val="333333"/>
                </a:solidFill>
                <a:latin typeface="Montserrat"/>
                <a:ea typeface="Montserrat"/>
                <a:hlinkClick r:id="rId4"/>
              </a:rPr>
              <a:t>Non-Construction</a:t>
            </a:r>
            <a:r>
              <a:rPr lang="en-US" sz="1800" dirty="0">
                <a:solidFill>
                  <a:srgbClr val="333333"/>
                </a:solidFill>
                <a:latin typeface="Montserrat"/>
                <a:ea typeface="Montserrat"/>
              </a:rPr>
              <a:t> </a:t>
            </a:r>
            <a:r>
              <a:rPr lang="en-US" sz="1800" dirty="0">
                <a:solidFill>
                  <a:schemeClr val="tx1"/>
                </a:solidFill>
                <a:latin typeface="Montserrat"/>
                <a:ea typeface="Montserrat"/>
              </a:rPr>
              <a:t>and </a:t>
            </a:r>
            <a:r>
              <a:rPr lang="en-US" sz="1800" dirty="0">
                <a:solidFill>
                  <a:srgbClr val="333333"/>
                </a:solidFill>
                <a:latin typeface="Montserrat"/>
                <a:ea typeface="Montserrat"/>
                <a:hlinkClick r:id="rId4"/>
              </a:rPr>
              <a:t>Construction</a:t>
            </a:r>
            <a:r>
              <a:rPr lang="en-US" sz="1800" dirty="0">
                <a:solidFill>
                  <a:srgbClr val="333333"/>
                </a:solidFill>
                <a:latin typeface="Montserrat"/>
                <a:ea typeface="Montserrat"/>
              </a:rPr>
              <a:t> </a:t>
            </a:r>
            <a:r>
              <a:rPr lang="en-US" sz="1800" dirty="0">
                <a:solidFill>
                  <a:schemeClr val="tx1"/>
                </a:solidFill>
                <a:latin typeface="Montserrat"/>
                <a:ea typeface="Montserrat"/>
              </a:rPr>
              <a:t>projects outline how to submit an application to receive CPF/CDS funding. The guidance documents also have general information about funding </a:t>
            </a:r>
            <a:r>
              <a:rPr lang="en-US" sz="1800">
                <a:solidFill>
                  <a:schemeClr val="tx1"/>
                </a:solidFill>
                <a:latin typeface="Montserrat"/>
                <a:ea typeface="Montserrat"/>
              </a:rPr>
              <a:t>amounts, limitations, administrative and national policy requirements. </a:t>
            </a:r>
            <a:endParaRPr lang="en-US" sz="1800">
              <a:solidFill>
                <a:schemeClr val="tx1"/>
              </a:solidFill>
              <a:latin typeface="Montserrat"/>
              <a:cs typeface="Segoe UI"/>
            </a:endParaRPr>
          </a:p>
          <a:p>
            <a:pPr marL="163830" lvl="1">
              <a:lnSpc>
                <a:spcPct val="150000"/>
              </a:lnSpc>
            </a:pPr>
            <a:endParaRPr lang="en-US" sz="1800" dirty="0">
              <a:solidFill>
                <a:schemeClr val="tx1"/>
              </a:solidFill>
              <a:latin typeface="Montserrat"/>
            </a:endParaRPr>
          </a:p>
          <a:p>
            <a:pPr marL="449580" lvl="1" indent="-285750">
              <a:lnSpc>
                <a:spcPct val="150000"/>
              </a:lnSpc>
              <a:buChar char="•"/>
            </a:pPr>
            <a:r>
              <a:rPr lang="en-US" sz="1500" dirty="0">
                <a:solidFill>
                  <a:schemeClr val="tx1"/>
                </a:solidFill>
                <a:latin typeface="Montserrat"/>
              </a:rPr>
              <a:t>In</a:t>
            </a:r>
            <a:r>
              <a:rPr lang="en-US" sz="1500" dirty="0">
                <a:solidFill>
                  <a:srgbClr val="1B1B1B"/>
                </a:solidFill>
                <a:latin typeface="Montserrat"/>
              </a:rPr>
              <a:t> </a:t>
            </a:r>
            <a:r>
              <a:rPr lang="en-US" sz="1500" dirty="0">
                <a:solidFill>
                  <a:srgbClr val="1B1B1B"/>
                </a:solidFill>
                <a:latin typeface="Montserrat"/>
                <a:hlinkClick r:id="rId4"/>
              </a:rPr>
              <a:t>FY2023</a:t>
            </a:r>
            <a:r>
              <a:rPr lang="en-US" sz="1500" dirty="0">
                <a:solidFill>
                  <a:srgbClr val="1B1B1B"/>
                </a:solidFill>
                <a:latin typeface="Montserrat"/>
              </a:rPr>
              <a:t> f</a:t>
            </a:r>
            <a:r>
              <a:rPr lang="en-US" sz="1500" dirty="0">
                <a:solidFill>
                  <a:schemeClr val="tx1"/>
                </a:solidFill>
                <a:latin typeface="Montserrat"/>
              </a:rPr>
              <a:t>or Non-construction projects, HRSA notes that there is a </a:t>
            </a:r>
            <a:r>
              <a:rPr lang="en-US" sz="1500" b="1" dirty="0">
                <a:solidFill>
                  <a:schemeClr val="tx1"/>
                </a:solidFill>
                <a:latin typeface="Montserrat"/>
              </a:rPr>
              <a:t>one-year period of performance</a:t>
            </a:r>
            <a:r>
              <a:rPr lang="en-US" sz="1500" dirty="0">
                <a:solidFill>
                  <a:schemeClr val="tx1"/>
                </a:solidFill>
                <a:latin typeface="Montserrat"/>
              </a:rPr>
              <a:t> for the Community Project Funding/Congressionally Directed Spending projects. Awarded organizations had 12 months from the award start date to </a:t>
            </a:r>
            <a:r>
              <a:rPr lang="en-US" sz="1500">
                <a:solidFill>
                  <a:schemeClr val="tx1"/>
                </a:solidFill>
                <a:latin typeface="Montserrat"/>
              </a:rPr>
              <a:t>spend the Non-construction funding.</a:t>
            </a:r>
          </a:p>
          <a:p>
            <a:pPr marL="449580" lvl="1" indent="-285750">
              <a:lnSpc>
                <a:spcPct val="150000"/>
              </a:lnSpc>
              <a:buChar char="•"/>
            </a:pPr>
            <a:r>
              <a:rPr lang="en-US" sz="1500">
                <a:solidFill>
                  <a:schemeClr val="tx1"/>
                </a:solidFill>
                <a:latin typeface="Montserrat"/>
              </a:rPr>
              <a:t>In </a:t>
            </a:r>
            <a:r>
              <a:rPr lang="en-US" sz="1500" dirty="0">
                <a:solidFill>
                  <a:srgbClr val="1B1B1B"/>
                </a:solidFill>
                <a:latin typeface="Montserrat"/>
                <a:hlinkClick r:id="rId4"/>
              </a:rPr>
              <a:t>FY2023</a:t>
            </a:r>
            <a:r>
              <a:rPr lang="en-US" sz="1500" dirty="0">
                <a:solidFill>
                  <a:schemeClr val="tx1"/>
                </a:solidFill>
                <a:latin typeface="Montserrat"/>
              </a:rPr>
              <a:t>, for Construction projects, HRSA notes that there is a </a:t>
            </a:r>
            <a:r>
              <a:rPr lang="en-US" sz="1500" b="1" dirty="0">
                <a:solidFill>
                  <a:schemeClr val="tx1"/>
                </a:solidFill>
                <a:latin typeface="Montserrat"/>
              </a:rPr>
              <a:t>three-year period of performance</a:t>
            </a:r>
            <a:r>
              <a:rPr lang="en-US" sz="1500" dirty="0">
                <a:solidFill>
                  <a:schemeClr val="tx1"/>
                </a:solidFill>
                <a:latin typeface="Montserrat"/>
              </a:rPr>
              <a:t> for the Community Project Funding/Congressionally Directed Spending projects. Awarded organizations had 36 months from the award start date to spend the Construction funding.</a:t>
            </a:r>
            <a:endParaRPr lang="en-US">
              <a:solidFill>
                <a:schemeClr val="tx1"/>
              </a:solidFill>
            </a:endParaRPr>
          </a:p>
        </p:txBody>
      </p:sp>
    </p:spTree>
    <p:extLst>
      <p:ext uri="{BB962C8B-B14F-4D97-AF65-F5344CB8AC3E}">
        <p14:creationId xmlns:p14="http://schemas.microsoft.com/office/powerpoint/2010/main" val="92136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05"/>
        <p:cNvGrpSpPr/>
        <p:nvPr/>
      </p:nvGrpSpPr>
      <p:grpSpPr>
        <a:xfrm>
          <a:off x="0" y="0"/>
          <a:ext cx="0" cy="0"/>
          <a:chOff x="0" y="0"/>
          <a:chExt cx="0" cy="0"/>
        </a:xfrm>
      </p:grpSpPr>
      <p:grpSp>
        <p:nvGrpSpPr>
          <p:cNvPr id="107" name="Google Shape;107;p4"/>
          <p:cNvGrpSpPr/>
          <p:nvPr/>
        </p:nvGrpSpPr>
        <p:grpSpPr>
          <a:xfrm>
            <a:off x="7559040" y="-128588"/>
            <a:ext cx="2194560" cy="7443788"/>
            <a:chOff x="0" y="-47625"/>
            <a:chExt cx="812800" cy="2756958"/>
          </a:xfrm>
        </p:grpSpPr>
        <p:sp>
          <p:nvSpPr>
            <p:cNvPr id="108" name="Google Shape;108;p4"/>
            <p:cNvSpPr/>
            <p:nvPr/>
          </p:nvSpPr>
          <p:spPr>
            <a:xfrm>
              <a:off x="0" y="0"/>
              <a:ext cx="812800" cy="2709333"/>
            </a:xfrm>
            <a:custGeom>
              <a:avLst/>
              <a:gdLst/>
              <a:ahLst/>
              <a:cxnLst/>
              <a:rect l="l" t="t" r="r" b="b"/>
              <a:pathLst>
                <a:path w="812800" h="2709333" extrusionOk="0">
                  <a:moveTo>
                    <a:pt x="0" y="0"/>
                  </a:moveTo>
                  <a:lnTo>
                    <a:pt x="812800" y="0"/>
                  </a:lnTo>
                  <a:lnTo>
                    <a:pt x="812800" y="2709333"/>
                  </a:lnTo>
                  <a:lnTo>
                    <a:pt x="0" y="2709333"/>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4"/>
            <p:cNvSpPr txBox="1"/>
            <p:nvPr/>
          </p:nvSpPr>
          <p:spPr>
            <a:xfrm>
              <a:off x="0" y="-47625"/>
              <a:ext cx="812800"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4"/>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
          <p:cNvSpPr/>
          <p:nvPr/>
        </p:nvSpPr>
        <p:spPr>
          <a:xfrm>
            <a:off x="7559040" y="0"/>
            <a:ext cx="2194560" cy="7315200"/>
          </a:xfrm>
          <a:custGeom>
            <a:avLst/>
            <a:gdLst/>
            <a:ahLst/>
            <a:cxnLst/>
            <a:rect l="l" t="t" r="r" b="b"/>
            <a:pathLst>
              <a:path w="2194560" h="7315200" extrusionOk="0">
                <a:moveTo>
                  <a:pt x="0" y="0"/>
                </a:moveTo>
                <a:lnTo>
                  <a:pt x="2194560" y="0"/>
                </a:lnTo>
                <a:lnTo>
                  <a:pt x="2194560" y="7315200"/>
                </a:lnTo>
                <a:lnTo>
                  <a:pt x="0" y="7315200"/>
                </a:lnTo>
                <a:lnTo>
                  <a:pt x="0" y="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4"/>
          <p:cNvSpPr txBox="1"/>
          <p:nvPr/>
        </p:nvSpPr>
        <p:spPr>
          <a:xfrm>
            <a:off x="545395" y="605392"/>
            <a:ext cx="5746500" cy="1046440"/>
          </a:xfrm>
          <a:prstGeom prst="rect">
            <a:avLst/>
          </a:prstGeom>
          <a:noFill/>
          <a:ln>
            <a:noFill/>
          </a:ln>
        </p:spPr>
        <p:txBody>
          <a:bodyPr spcFirstLastPara="1" wrap="square" lIns="0" tIns="0" rIns="0" bIns="0" anchor="t" anchorCtr="0">
            <a:spAutoFit/>
          </a:bodyPr>
          <a:lstStyle/>
          <a:p>
            <a:r>
              <a:rPr lang="en-US" sz="3400">
                <a:latin typeface="Montserrat SemiBold"/>
                <a:ea typeface="Montserrat SemiBold"/>
                <a:cs typeface="Montserrat SemiBold"/>
                <a:sym typeface="Montserrat SemiBold"/>
              </a:rPr>
              <a:t>AGRICULTURE / FDA SUBCOMMITTEE </a:t>
            </a:r>
            <a:endParaRPr lang="en-US" sz="3400">
              <a:latin typeface="Montserrat SemiBold"/>
              <a:ea typeface="Montserrat SemiBold"/>
              <a:cs typeface="Montserrat SemiBold"/>
            </a:endParaRPr>
          </a:p>
        </p:txBody>
      </p:sp>
      <p:sp>
        <p:nvSpPr>
          <p:cNvPr id="113" name="Google Shape;113;p4"/>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4">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20;p5">
            <a:extLst>
              <a:ext uri="{FF2B5EF4-FFF2-40B4-BE49-F238E27FC236}">
                <a16:creationId xmlns:a16="http://schemas.microsoft.com/office/drawing/2014/main" id="{A69AE359-DE28-3300-5864-620BBA487763}"/>
              </a:ext>
            </a:extLst>
          </p:cNvPr>
          <p:cNvSpPr txBox="1"/>
          <p:nvPr/>
        </p:nvSpPr>
        <p:spPr>
          <a:xfrm>
            <a:off x="343143" y="1973094"/>
            <a:ext cx="6968076" cy="4113434"/>
          </a:xfrm>
          <a:prstGeom prst="rect">
            <a:avLst/>
          </a:prstGeom>
          <a:noFill/>
          <a:ln>
            <a:noFill/>
          </a:ln>
        </p:spPr>
        <p:txBody>
          <a:bodyPr spcFirstLastPara="1" wrap="square" lIns="0" tIns="0" rIns="0" bIns="0" anchor="t" anchorCtr="0">
            <a:spAutoFit/>
          </a:bodyPr>
          <a:lstStyle/>
          <a:p>
            <a:pPr marL="163830" lvl="1">
              <a:lnSpc>
                <a:spcPct val="135375"/>
              </a:lnSpc>
              <a:buClr>
                <a:schemeClr val="dk1"/>
              </a:buClr>
              <a:buSzPts val="1600"/>
            </a:pPr>
            <a:r>
              <a:rPr lang="en-US" sz="1800" b="1" dirty="0">
                <a:solidFill>
                  <a:schemeClr val="dk1"/>
                </a:solidFill>
                <a:latin typeface="Montserrat"/>
              </a:rPr>
              <a:t>FY2024</a:t>
            </a:r>
            <a:r>
              <a:rPr lang="en-US" sz="1800" dirty="0">
                <a:solidFill>
                  <a:schemeClr val="dk1"/>
                </a:solidFill>
                <a:latin typeface="Montserrat"/>
              </a:rPr>
              <a:t> </a:t>
            </a:r>
            <a:r>
              <a:rPr lang="en-US" sz="1800" dirty="0">
                <a:solidFill>
                  <a:schemeClr val="dk1"/>
                </a:solidFill>
                <a:latin typeface="Montserrat"/>
                <a:hlinkClick r:id="rId5">
                  <a:extLst>
                    <a:ext uri="{A12FA001-AC4F-418D-AE19-62706E023703}">
                      <ahyp:hlinkClr xmlns:ahyp="http://schemas.microsoft.com/office/drawing/2018/hyperlinkcolor" val="tx"/>
                    </a:ext>
                  </a:extLst>
                </a:hlinkClick>
              </a:rPr>
              <a:t>Examples</a:t>
            </a:r>
            <a:r>
              <a:rPr lang="en-US" sz="1800" dirty="0">
                <a:solidFill>
                  <a:schemeClr val="dk1"/>
                </a:solidFill>
                <a:latin typeface="Montserrat"/>
              </a:rPr>
              <a:t> </a:t>
            </a:r>
            <a:endParaRPr lang="en-US" sz="1800">
              <a:solidFill>
                <a:schemeClr val="dk1"/>
              </a:solidFill>
              <a:latin typeface="Montserrat"/>
            </a:endParaRPr>
          </a:p>
          <a:p>
            <a:pPr marL="163830" lvl="1">
              <a:lnSpc>
                <a:spcPct val="135375"/>
              </a:lnSpc>
              <a:buSzPts val="1600"/>
            </a:pPr>
            <a:endParaRPr lang="en-US" sz="1800" dirty="0">
              <a:solidFill>
                <a:schemeClr val="dk1"/>
              </a:solidFill>
              <a:latin typeface="Montserrat"/>
            </a:endParaRPr>
          </a:p>
          <a:p>
            <a:pPr marL="449580" lvl="1" indent="-285750">
              <a:lnSpc>
                <a:spcPct val="135375"/>
              </a:lnSpc>
              <a:buSzPts val="1600"/>
              <a:buChar char="•"/>
            </a:pPr>
            <a:r>
              <a:rPr lang="en-US" sz="1800" dirty="0">
                <a:solidFill>
                  <a:schemeClr val="dk1"/>
                </a:solidFill>
                <a:latin typeface="Montserrat"/>
              </a:rPr>
              <a:t>In </a:t>
            </a:r>
            <a:r>
              <a:rPr lang="en-US" sz="1800" b="1" dirty="0">
                <a:solidFill>
                  <a:schemeClr val="dk1"/>
                </a:solidFill>
                <a:latin typeface="Montserrat"/>
              </a:rPr>
              <a:t>FY2024 </a:t>
            </a:r>
            <a:r>
              <a:rPr lang="en-US" sz="1800" dirty="0">
                <a:solidFill>
                  <a:schemeClr val="dk1"/>
                </a:solidFill>
                <a:latin typeface="Montserrat"/>
              </a:rPr>
              <a:t>Chiricahua Community Health Centers, Inc. in AZ received $102,358 through the Rural Community Facilities Program Account. This was requested by Rep. Grijalva.</a:t>
            </a:r>
            <a:endParaRPr lang="en-US" sz="1800">
              <a:solidFill>
                <a:schemeClr val="dk1"/>
              </a:solidFill>
              <a:latin typeface="Montserrat"/>
            </a:endParaRPr>
          </a:p>
          <a:p>
            <a:pPr marL="163830" lvl="1">
              <a:lnSpc>
                <a:spcPct val="135375"/>
              </a:lnSpc>
              <a:buSzPts val="1600"/>
            </a:pPr>
            <a:endParaRPr lang="en-US" sz="1800" dirty="0">
              <a:solidFill>
                <a:schemeClr val="dk1"/>
              </a:solidFill>
              <a:latin typeface="Montserrat"/>
            </a:endParaRPr>
          </a:p>
          <a:p>
            <a:pPr marL="449580" lvl="1" indent="-285750">
              <a:lnSpc>
                <a:spcPct val="135375"/>
              </a:lnSpc>
              <a:buSzPts val="1600"/>
              <a:buChar char="•"/>
            </a:pPr>
            <a:r>
              <a:rPr lang="en-US" sz="1800" dirty="0">
                <a:solidFill>
                  <a:schemeClr val="dk1"/>
                </a:solidFill>
                <a:latin typeface="Montserrat"/>
              </a:rPr>
              <a:t>In </a:t>
            </a:r>
            <a:r>
              <a:rPr lang="en-US" sz="1800" b="1" dirty="0">
                <a:solidFill>
                  <a:schemeClr val="dk1"/>
                </a:solidFill>
                <a:latin typeface="Montserrat"/>
              </a:rPr>
              <a:t>FY2024 </a:t>
            </a:r>
            <a:r>
              <a:rPr lang="en-US" sz="1800" dirty="0">
                <a:solidFill>
                  <a:schemeClr val="dk1"/>
                </a:solidFill>
                <a:latin typeface="Montserrat"/>
              </a:rPr>
              <a:t>Community Health Center in KY received $2,100,000 through the Rural Community Facilities Program Account. This was requested by Rep. Guthrie. </a:t>
            </a:r>
            <a:endParaRPr lang="en-US" sz="1800">
              <a:solidFill>
                <a:schemeClr val="dk1"/>
              </a:solidFill>
              <a:latin typeface="Montserrat"/>
            </a:endParaRPr>
          </a:p>
          <a:p>
            <a:pPr marL="163830" lvl="1">
              <a:lnSpc>
                <a:spcPct val="135375"/>
              </a:lnSpc>
              <a:buSzPts val="1600"/>
            </a:pPr>
            <a:endParaRPr lang="en-US" sz="1800" dirty="0">
              <a:solidFill>
                <a:schemeClr val="dk1"/>
              </a:solidFill>
              <a:latin typeface="Montserrat"/>
            </a:endParaRPr>
          </a:p>
        </p:txBody>
      </p:sp>
    </p:spTree>
    <p:extLst>
      <p:ext uri="{BB962C8B-B14F-4D97-AF65-F5344CB8AC3E}">
        <p14:creationId xmlns:p14="http://schemas.microsoft.com/office/powerpoint/2010/main" val="83364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17"/>
        <p:cNvGrpSpPr/>
        <p:nvPr/>
      </p:nvGrpSpPr>
      <p:grpSpPr>
        <a:xfrm>
          <a:off x="0" y="0"/>
          <a:ext cx="0" cy="0"/>
          <a:chOff x="0" y="0"/>
          <a:chExt cx="0" cy="0"/>
        </a:xfrm>
      </p:grpSpPr>
      <p:sp>
        <p:nvSpPr>
          <p:cNvPr id="120" name="Google Shape;120;p5"/>
          <p:cNvSpPr txBox="1"/>
          <p:nvPr/>
        </p:nvSpPr>
        <p:spPr>
          <a:xfrm>
            <a:off x="1053527" y="1988918"/>
            <a:ext cx="5245862" cy="3739485"/>
          </a:xfrm>
          <a:prstGeom prst="rect">
            <a:avLst/>
          </a:prstGeom>
          <a:noFill/>
          <a:ln>
            <a:noFill/>
          </a:ln>
        </p:spPr>
        <p:txBody>
          <a:bodyPr spcFirstLastPara="1" wrap="square" lIns="0" tIns="0" rIns="0" bIns="0" anchor="t" anchorCtr="0">
            <a:spAutoFit/>
          </a:bodyPr>
          <a:lstStyle/>
          <a:p>
            <a:pPr marL="327025" lvl="1" indent="-163195">
              <a:lnSpc>
                <a:spcPct val="135375"/>
              </a:lnSpc>
              <a:buClr>
                <a:schemeClr val="dk1"/>
              </a:buClr>
              <a:buSzPts val="1600"/>
              <a:buFont typeface="Montserrat"/>
              <a:buChar char="•"/>
            </a:pPr>
            <a:r>
              <a:rPr lang="en-US" sz="2000" dirty="0">
                <a:solidFill>
                  <a:schemeClr val="dk1"/>
                </a:solidFill>
                <a:latin typeface="Montserrat"/>
                <a:sym typeface="Montserrat"/>
              </a:rPr>
              <a:t>Welcome</a:t>
            </a:r>
            <a:endParaRPr lang="en-US" sz="2000" dirty="0">
              <a:solidFill>
                <a:schemeClr val="dk1"/>
              </a:solidFill>
              <a:latin typeface="Montserrat"/>
            </a:endParaRPr>
          </a:p>
          <a:p>
            <a:pPr marL="163830" lvl="1">
              <a:lnSpc>
                <a:spcPct val="135375"/>
              </a:lnSpc>
              <a:buClr>
                <a:schemeClr val="dk1"/>
              </a:buClr>
              <a:buSzPts val="1600"/>
            </a:pPr>
            <a:endParaRPr lang="en-US" sz="2000" dirty="0">
              <a:solidFill>
                <a:schemeClr val="dk1"/>
              </a:solidFill>
              <a:latin typeface="Montserrat"/>
            </a:endParaRPr>
          </a:p>
          <a:p>
            <a:pPr marL="327025" lvl="1" indent="-163195">
              <a:lnSpc>
                <a:spcPct val="135375"/>
              </a:lnSpc>
              <a:buClr>
                <a:schemeClr val="dk1"/>
              </a:buClr>
              <a:buSzPts val="1600"/>
              <a:buFont typeface="Montserrat"/>
              <a:buChar char="•"/>
            </a:pPr>
            <a:r>
              <a:rPr lang="en-US" sz="2000" dirty="0">
                <a:solidFill>
                  <a:schemeClr val="dk1"/>
                </a:solidFill>
                <a:latin typeface="Montserrat"/>
                <a:sym typeface="Montserrat"/>
              </a:rPr>
              <a:t>Appropriation Process &amp; Rules </a:t>
            </a:r>
            <a:endParaRPr lang="en-US" sz="2000" dirty="0">
              <a:solidFill>
                <a:schemeClr val="dk1"/>
              </a:solidFill>
              <a:latin typeface="Montserrat"/>
            </a:endParaRPr>
          </a:p>
          <a:p>
            <a:pPr marL="163830" lvl="1">
              <a:lnSpc>
                <a:spcPct val="135375"/>
              </a:lnSpc>
              <a:buClr>
                <a:schemeClr val="dk1"/>
              </a:buClr>
              <a:buSzPts val="1600"/>
            </a:pPr>
            <a:endParaRPr lang="en-US" sz="2000" dirty="0">
              <a:solidFill>
                <a:schemeClr val="dk1"/>
              </a:solidFill>
              <a:latin typeface="Montserrat"/>
            </a:endParaRPr>
          </a:p>
          <a:p>
            <a:pPr marL="327025" lvl="1" indent="-163195">
              <a:lnSpc>
                <a:spcPct val="135375"/>
              </a:lnSpc>
              <a:buClr>
                <a:schemeClr val="dk1"/>
              </a:buClr>
              <a:buSzPts val="1600"/>
              <a:buFont typeface="Montserrat"/>
              <a:buChar char="•"/>
            </a:pPr>
            <a:r>
              <a:rPr lang="en-US" sz="2000" dirty="0">
                <a:solidFill>
                  <a:schemeClr val="dk1"/>
                </a:solidFill>
                <a:latin typeface="Montserrat"/>
                <a:sym typeface="Montserrat"/>
              </a:rPr>
              <a:t>What You Need &amp; Tips </a:t>
            </a:r>
            <a:endParaRPr lang="en-US" sz="2000" dirty="0">
              <a:solidFill>
                <a:schemeClr val="dk1"/>
              </a:solidFill>
              <a:latin typeface="Montserrat"/>
            </a:endParaRPr>
          </a:p>
          <a:p>
            <a:pPr marL="163830" lvl="1">
              <a:lnSpc>
                <a:spcPct val="135375"/>
              </a:lnSpc>
              <a:buClr>
                <a:schemeClr val="dk1"/>
              </a:buClr>
              <a:buSzPts val="1600"/>
            </a:pPr>
            <a:endParaRPr lang="en-US" sz="2000" dirty="0">
              <a:solidFill>
                <a:schemeClr val="dk1"/>
              </a:solidFill>
              <a:latin typeface="Montserrat"/>
            </a:endParaRPr>
          </a:p>
          <a:p>
            <a:pPr marL="327025" lvl="1" indent="-163195">
              <a:lnSpc>
                <a:spcPct val="135375"/>
              </a:lnSpc>
              <a:buClr>
                <a:schemeClr val="dk1"/>
              </a:buClr>
              <a:buSzPts val="1600"/>
              <a:buFont typeface="Montserrat"/>
              <a:buChar char="•"/>
            </a:pPr>
            <a:r>
              <a:rPr lang="en-US" sz="2000" dirty="0">
                <a:solidFill>
                  <a:schemeClr val="dk1"/>
                </a:solidFill>
                <a:latin typeface="Montserrat"/>
                <a:sym typeface="Montserrat"/>
              </a:rPr>
              <a:t>Account Deep Dives and Examples</a:t>
            </a:r>
            <a:endParaRPr lang="en-US" sz="2000" dirty="0">
              <a:solidFill>
                <a:schemeClr val="dk1"/>
              </a:solidFill>
              <a:latin typeface="Montserrat"/>
            </a:endParaRPr>
          </a:p>
          <a:p>
            <a:pPr marL="163830" lvl="1">
              <a:lnSpc>
                <a:spcPct val="135375"/>
              </a:lnSpc>
              <a:buClr>
                <a:schemeClr val="dk1"/>
              </a:buClr>
              <a:buSzPts val="1600"/>
            </a:pPr>
            <a:endParaRPr lang="en-US" sz="2000" dirty="0">
              <a:solidFill>
                <a:schemeClr val="dk1"/>
              </a:solidFill>
              <a:latin typeface="Montserrat"/>
            </a:endParaRPr>
          </a:p>
          <a:p>
            <a:pPr marL="327025" lvl="1" indent="-163195">
              <a:lnSpc>
                <a:spcPct val="135375"/>
              </a:lnSpc>
              <a:buClr>
                <a:schemeClr val="dk1"/>
              </a:buClr>
              <a:buSzPts val="1600"/>
              <a:buFont typeface="Montserrat"/>
              <a:buChar char="•"/>
            </a:pPr>
            <a:r>
              <a:rPr lang="en-US" sz="2000" dirty="0">
                <a:solidFill>
                  <a:schemeClr val="dk1"/>
                </a:solidFill>
                <a:latin typeface="Montserrat"/>
                <a:sym typeface="Montserrat"/>
              </a:rPr>
              <a:t>Closing and Next </a:t>
            </a:r>
            <a:r>
              <a:rPr lang="en-US" sz="2000" dirty="0">
                <a:solidFill>
                  <a:schemeClr val="dk1"/>
                </a:solidFill>
                <a:latin typeface="Montserrat"/>
              </a:rPr>
              <a:t>Steps</a:t>
            </a:r>
            <a:endParaRPr lang="en-US" sz="2000" i="0" u="none" strike="noStrike" cap="none" dirty="0">
              <a:solidFill>
                <a:schemeClr val="dk1"/>
              </a:solidFill>
              <a:latin typeface="Montserrat"/>
            </a:endParaRPr>
          </a:p>
        </p:txBody>
      </p:sp>
      <p:sp>
        <p:nvSpPr>
          <p:cNvPr id="121" name="Google Shape;121;p5"/>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5"/>
          <p:cNvSpPr txBox="1"/>
          <p:nvPr/>
        </p:nvSpPr>
        <p:spPr>
          <a:xfrm>
            <a:off x="1148208" y="880032"/>
            <a:ext cx="5056500" cy="755100"/>
          </a:xfrm>
          <a:prstGeom prst="rect">
            <a:avLst/>
          </a:prstGeom>
          <a:noFill/>
          <a:ln>
            <a:noFill/>
          </a:ln>
        </p:spPr>
        <p:txBody>
          <a:bodyPr spcFirstLastPara="1" wrap="square" lIns="0" tIns="0" rIns="0" bIns="0" anchor="t" anchorCtr="0">
            <a:spAutoFit/>
          </a:bodyPr>
          <a:lstStyle/>
          <a:p>
            <a:r>
              <a:rPr lang="en-US" sz="4900" dirty="0">
                <a:latin typeface="Montserrat SemiBold"/>
                <a:ea typeface="Montserrat SemiBold"/>
                <a:cs typeface="Montserrat SemiBold"/>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05"/>
        <p:cNvGrpSpPr/>
        <p:nvPr/>
      </p:nvGrpSpPr>
      <p:grpSpPr>
        <a:xfrm>
          <a:off x="0" y="0"/>
          <a:ext cx="0" cy="0"/>
          <a:chOff x="0" y="0"/>
          <a:chExt cx="0" cy="0"/>
        </a:xfrm>
      </p:grpSpPr>
      <p:grpSp>
        <p:nvGrpSpPr>
          <p:cNvPr id="107" name="Google Shape;107;p4"/>
          <p:cNvGrpSpPr/>
          <p:nvPr/>
        </p:nvGrpSpPr>
        <p:grpSpPr>
          <a:xfrm>
            <a:off x="7559040" y="-128588"/>
            <a:ext cx="2194560" cy="7443788"/>
            <a:chOff x="0" y="-47625"/>
            <a:chExt cx="812800" cy="2756958"/>
          </a:xfrm>
        </p:grpSpPr>
        <p:sp>
          <p:nvSpPr>
            <p:cNvPr id="108" name="Google Shape;108;p4"/>
            <p:cNvSpPr/>
            <p:nvPr/>
          </p:nvSpPr>
          <p:spPr>
            <a:xfrm>
              <a:off x="0" y="0"/>
              <a:ext cx="812800" cy="2709333"/>
            </a:xfrm>
            <a:custGeom>
              <a:avLst/>
              <a:gdLst/>
              <a:ahLst/>
              <a:cxnLst/>
              <a:rect l="l" t="t" r="r" b="b"/>
              <a:pathLst>
                <a:path w="812800" h="2709333" extrusionOk="0">
                  <a:moveTo>
                    <a:pt x="0" y="0"/>
                  </a:moveTo>
                  <a:lnTo>
                    <a:pt x="812800" y="0"/>
                  </a:lnTo>
                  <a:lnTo>
                    <a:pt x="812800" y="2709333"/>
                  </a:lnTo>
                  <a:lnTo>
                    <a:pt x="0" y="2709333"/>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4"/>
            <p:cNvSpPr txBox="1"/>
            <p:nvPr/>
          </p:nvSpPr>
          <p:spPr>
            <a:xfrm>
              <a:off x="0" y="-47625"/>
              <a:ext cx="812800"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4"/>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
          <p:cNvSpPr/>
          <p:nvPr/>
        </p:nvSpPr>
        <p:spPr>
          <a:xfrm>
            <a:off x="7559040" y="0"/>
            <a:ext cx="2194560" cy="7315200"/>
          </a:xfrm>
          <a:custGeom>
            <a:avLst/>
            <a:gdLst/>
            <a:ahLst/>
            <a:cxnLst/>
            <a:rect l="l" t="t" r="r" b="b"/>
            <a:pathLst>
              <a:path w="2194560" h="7315200" extrusionOk="0">
                <a:moveTo>
                  <a:pt x="0" y="0"/>
                </a:moveTo>
                <a:lnTo>
                  <a:pt x="2194560" y="0"/>
                </a:lnTo>
                <a:lnTo>
                  <a:pt x="2194560" y="7315200"/>
                </a:lnTo>
                <a:lnTo>
                  <a:pt x="0" y="7315200"/>
                </a:lnTo>
                <a:lnTo>
                  <a:pt x="0" y="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4"/>
          <p:cNvSpPr txBox="1"/>
          <p:nvPr/>
        </p:nvSpPr>
        <p:spPr>
          <a:xfrm>
            <a:off x="731520" y="769620"/>
            <a:ext cx="5746500" cy="553998"/>
          </a:xfrm>
          <a:prstGeom prst="rect">
            <a:avLst/>
          </a:prstGeom>
          <a:noFill/>
          <a:ln>
            <a:noFill/>
          </a:ln>
        </p:spPr>
        <p:txBody>
          <a:bodyPr spcFirstLastPara="1" wrap="square" lIns="0" tIns="0" rIns="0" bIns="0" anchor="t" anchorCtr="0">
            <a:spAutoFit/>
          </a:bodyPr>
          <a:lstStyle/>
          <a:p>
            <a:r>
              <a:rPr lang="en-US" sz="3600">
                <a:latin typeface="Montserrat SemiBold"/>
                <a:ea typeface="Montserrat SemiBold"/>
                <a:cs typeface="Montserrat SemiBold"/>
              </a:rPr>
              <a:t>LHHS (SENATE)</a:t>
            </a:r>
          </a:p>
        </p:txBody>
      </p:sp>
      <p:sp>
        <p:nvSpPr>
          <p:cNvPr id="113" name="Google Shape;113;p4"/>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4">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20;p5">
            <a:extLst>
              <a:ext uri="{FF2B5EF4-FFF2-40B4-BE49-F238E27FC236}">
                <a16:creationId xmlns:a16="http://schemas.microsoft.com/office/drawing/2014/main" id="{D9E03FFC-31C0-C1B5-49DC-2E0DE160BB1C}"/>
              </a:ext>
            </a:extLst>
          </p:cNvPr>
          <p:cNvSpPr txBox="1"/>
          <p:nvPr/>
        </p:nvSpPr>
        <p:spPr>
          <a:xfrm>
            <a:off x="429462" y="1826631"/>
            <a:ext cx="6792336" cy="4653582"/>
          </a:xfrm>
          <a:prstGeom prst="rect">
            <a:avLst/>
          </a:prstGeom>
          <a:noFill/>
          <a:ln>
            <a:noFill/>
          </a:ln>
        </p:spPr>
        <p:txBody>
          <a:bodyPr spcFirstLastPara="1" wrap="square" lIns="0" tIns="0" rIns="0" bIns="0" anchor="t" anchorCtr="0">
            <a:spAutoFit/>
          </a:bodyPr>
          <a:lstStyle/>
          <a:p>
            <a:pPr marL="163830" lvl="1">
              <a:lnSpc>
                <a:spcPct val="135375"/>
              </a:lnSpc>
              <a:buClr>
                <a:schemeClr val="dk1"/>
              </a:buClr>
              <a:buSzPts val="1600"/>
            </a:pPr>
            <a:r>
              <a:rPr lang="en-US" sz="1600" b="1" dirty="0">
                <a:solidFill>
                  <a:schemeClr val="dk1"/>
                </a:solidFill>
                <a:latin typeface="Montserrat"/>
              </a:rPr>
              <a:t>FY2024</a:t>
            </a:r>
            <a:r>
              <a:rPr lang="en-US" sz="1600" dirty="0">
                <a:solidFill>
                  <a:schemeClr val="dk1"/>
                </a:solidFill>
                <a:latin typeface="Montserrat"/>
              </a:rPr>
              <a:t> </a:t>
            </a:r>
            <a:r>
              <a:rPr lang="en-US" sz="1600" dirty="0">
                <a:solidFill>
                  <a:schemeClr val="dk1"/>
                </a:solidFill>
                <a:latin typeface="Montserrat"/>
                <a:hlinkClick r:id="rId5">
                  <a:extLst>
                    <a:ext uri="{A12FA001-AC4F-418D-AE19-62706E023703}">
                      <ahyp:hlinkClr xmlns:ahyp="http://schemas.microsoft.com/office/drawing/2018/hyperlinkcolor" val="tx"/>
                    </a:ext>
                  </a:extLst>
                </a:hlinkClick>
              </a:rPr>
              <a:t>Examples</a:t>
            </a:r>
            <a:r>
              <a:rPr lang="en-US" sz="1600" dirty="0">
                <a:solidFill>
                  <a:schemeClr val="dk1"/>
                </a:solidFill>
                <a:latin typeface="Montserrat"/>
              </a:rPr>
              <a:t> </a:t>
            </a:r>
            <a:endParaRPr lang="en-US" sz="1600">
              <a:solidFill>
                <a:schemeClr val="dk1"/>
              </a:solidFill>
              <a:latin typeface="Montserrat"/>
            </a:endParaRPr>
          </a:p>
          <a:p>
            <a:pPr marL="163830" lvl="1">
              <a:lnSpc>
                <a:spcPct val="135375"/>
              </a:lnSpc>
              <a:buSzPts val="1600"/>
            </a:pPr>
            <a:endParaRPr lang="en-US" sz="1600" dirty="0">
              <a:solidFill>
                <a:schemeClr val="dk1"/>
              </a:solidFill>
              <a:latin typeface="Montserrat"/>
            </a:endParaRPr>
          </a:p>
          <a:p>
            <a:pPr marL="449580" lvl="1" indent="-285750">
              <a:lnSpc>
                <a:spcPct val="135375"/>
              </a:lnSpc>
              <a:buSzPts val="1600"/>
              <a:buChar char="•"/>
            </a:pPr>
            <a:r>
              <a:rPr lang="en-US" sz="1600" dirty="0">
                <a:solidFill>
                  <a:schemeClr val="dk1"/>
                </a:solidFill>
                <a:latin typeface="Montserrat"/>
              </a:rPr>
              <a:t>In </a:t>
            </a:r>
            <a:r>
              <a:rPr lang="en-US" sz="1600" b="1" dirty="0">
                <a:solidFill>
                  <a:schemeClr val="dk1"/>
                </a:solidFill>
                <a:latin typeface="Montserrat"/>
              </a:rPr>
              <a:t>FY2024 </a:t>
            </a:r>
            <a:r>
              <a:rPr lang="en-US" sz="1600" dirty="0">
                <a:solidFill>
                  <a:schemeClr val="dk1"/>
                </a:solidFill>
                <a:latin typeface="Montserrat"/>
              </a:rPr>
              <a:t>Penobscot Community Health Center in ME received $1,322,000 through the Health Resources and Services Administration (HRSA) Account. This was requested by Sen. Collins and Sen. King.</a:t>
            </a:r>
            <a:endParaRPr lang="en-US" sz="1600">
              <a:solidFill>
                <a:schemeClr val="dk1"/>
              </a:solidFill>
              <a:latin typeface="Montserrat"/>
            </a:endParaRPr>
          </a:p>
          <a:p>
            <a:pPr marL="163830" lvl="1">
              <a:lnSpc>
                <a:spcPct val="135375"/>
              </a:lnSpc>
              <a:buSzPts val="1600"/>
            </a:pPr>
            <a:endParaRPr lang="en-US" sz="1600" dirty="0">
              <a:solidFill>
                <a:schemeClr val="dk1"/>
              </a:solidFill>
              <a:latin typeface="Montserrat"/>
            </a:endParaRPr>
          </a:p>
          <a:p>
            <a:pPr marL="449580" lvl="1" indent="-285750">
              <a:lnSpc>
                <a:spcPct val="135375"/>
              </a:lnSpc>
              <a:buSzPts val="1600"/>
              <a:buChar char="•"/>
            </a:pPr>
            <a:r>
              <a:rPr lang="en-US" sz="1600" dirty="0">
                <a:solidFill>
                  <a:schemeClr val="dk1"/>
                </a:solidFill>
                <a:latin typeface="Montserrat"/>
              </a:rPr>
              <a:t>In </a:t>
            </a:r>
            <a:r>
              <a:rPr lang="en-US" sz="1600" b="1" dirty="0">
                <a:solidFill>
                  <a:schemeClr val="dk1"/>
                </a:solidFill>
                <a:latin typeface="Montserrat"/>
              </a:rPr>
              <a:t>FY2024 </a:t>
            </a:r>
            <a:r>
              <a:rPr lang="en-US" sz="1600" dirty="0">
                <a:solidFill>
                  <a:schemeClr val="dk1"/>
                </a:solidFill>
                <a:latin typeface="Montserrat"/>
              </a:rPr>
              <a:t>West Side Community Health Services in MN received $3,700,000 through the HRSA Account. This was requested by Sen. Klobuchar and Sen. Smith. </a:t>
            </a:r>
          </a:p>
          <a:p>
            <a:pPr marL="163830" lvl="1">
              <a:lnSpc>
                <a:spcPct val="135375"/>
              </a:lnSpc>
              <a:buSzPts val="1600"/>
            </a:pPr>
            <a:endParaRPr lang="en-US" sz="1600" dirty="0">
              <a:solidFill>
                <a:schemeClr val="dk1"/>
              </a:solidFill>
              <a:latin typeface="Montserrat"/>
            </a:endParaRPr>
          </a:p>
          <a:p>
            <a:pPr marL="449580" lvl="1" indent="-285750">
              <a:lnSpc>
                <a:spcPct val="135375"/>
              </a:lnSpc>
              <a:buChar char="•"/>
            </a:pPr>
            <a:r>
              <a:rPr lang="en-US" sz="1600" dirty="0">
                <a:solidFill>
                  <a:schemeClr val="dk1"/>
                </a:solidFill>
                <a:latin typeface="Montserrat"/>
              </a:rPr>
              <a:t>In </a:t>
            </a:r>
            <a:r>
              <a:rPr lang="en-US" sz="1600" b="1" dirty="0">
                <a:solidFill>
                  <a:schemeClr val="dk1"/>
                </a:solidFill>
                <a:latin typeface="Montserrat"/>
              </a:rPr>
              <a:t>FY2024 </a:t>
            </a:r>
            <a:r>
              <a:rPr lang="en-US" sz="1600" dirty="0">
                <a:solidFill>
                  <a:schemeClr val="dk1"/>
                </a:solidFill>
                <a:latin typeface="Montserrat"/>
              </a:rPr>
              <a:t>Presbyterian Healthcare Service’s Espanola Hospital in NM received $1,800,000 through the HRSA Account. This was requested by Sen. Heinrich.</a:t>
            </a:r>
          </a:p>
        </p:txBody>
      </p:sp>
    </p:spTree>
    <p:extLst>
      <p:ext uri="{BB962C8B-B14F-4D97-AF65-F5344CB8AC3E}">
        <p14:creationId xmlns:p14="http://schemas.microsoft.com/office/powerpoint/2010/main" val="308516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A79D"/>
        </a:solidFill>
        <a:effectLst/>
      </p:bgPr>
    </p:bg>
    <p:spTree>
      <p:nvGrpSpPr>
        <p:cNvPr id="1" name="Shape 91"/>
        <p:cNvGrpSpPr/>
        <p:nvPr/>
      </p:nvGrpSpPr>
      <p:grpSpPr>
        <a:xfrm>
          <a:off x="0" y="0"/>
          <a:ext cx="0" cy="0"/>
          <a:chOff x="0" y="0"/>
          <a:chExt cx="0" cy="0"/>
        </a:xfrm>
      </p:grpSpPr>
      <p:sp>
        <p:nvSpPr>
          <p:cNvPr id="92" name="Google Shape;92;p2"/>
          <p:cNvSpPr/>
          <p:nvPr/>
        </p:nvSpPr>
        <p:spPr>
          <a:xfrm>
            <a:off x="0" y="4718986"/>
            <a:ext cx="3377251" cy="2596214"/>
          </a:xfrm>
          <a:custGeom>
            <a:avLst/>
            <a:gdLst/>
            <a:ahLst/>
            <a:cxnLst/>
            <a:rect l="l" t="t" r="r" b="b"/>
            <a:pathLst>
              <a:path w="3377251" h="2596214" extrusionOk="0">
                <a:moveTo>
                  <a:pt x="0" y="0"/>
                </a:moveTo>
                <a:lnTo>
                  <a:pt x="3377251" y="0"/>
                </a:lnTo>
                <a:lnTo>
                  <a:pt x="3377251" y="2596214"/>
                </a:lnTo>
                <a:lnTo>
                  <a:pt x="0" y="2596214"/>
                </a:lnTo>
                <a:lnTo>
                  <a:pt x="0" y="0"/>
                </a:lnTo>
                <a:close/>
              </a:path>
            </a:pathLst>
          </a:custGeom>
          <a:blipFill rotWithShape="1">
            <a:blip r:embed="rId3">
              <a:alphaModFix amt="55000"/>
            </a:blip>
            <a:stretch>
              <a:fillRect l="-22715" b="-438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2"/>
          <p:cNvSpPr txBox="1"/>
          <p:nvPr/>
        </p:nvSpPr>
        <p:spPr>
          <a:xfrm>
            <a:off x="0" y="2886436"/>
            <a:ext cx="9753600" cy="847604"/>
          </a:xfrm>
          <a:prstGeom prst="rect">
            <a:avLst/>
          </a:prstGeom>
          <a:noFill/>
          <a:ln>
            <a:noFill/>
          </a:ln>
        </p:spPr>
        <p:txBody>
          <a:bodyPr spcFirstLastPara="1" wrap="square" lIns="0" tIns="0" rIns="0" bIns="0" anchor="t" anchorCtr="0">
            <a:spAutoFit/>
          </a:bodyPr>
          <a:lstStyle/>
          <a:p>
            <a:pPr marL="0" marR="0" lvl="0" indent="0" algn="ctr" rtl="0">
              <a:lnSpc>
                <a:spcPct val="102000"/>
              </a:lnSpc>
              <a:spcBef>
                <a:spcPts val="0"/>
              </a:spcBef>
              <a:spcAft>
                <a:spcPts val="0"/>
              </a:spcAft>
              <a:buNone/>
            </a:pPr>
            <a:r>
              <a:rPr lang="en-US" sz="5400">
                <a:solidFill>
                  <a:schemeClr val="lt1"/>
                </a:solidFill>
                <a:latin typeface="Montserrat SemiBold"/>
                <a:ea typeface="Montserrat SemiBold"/>
                <a:cs typeface="Montserrat SemiBold"/>
              </a:rPr>
              <a:t>QUESTIONS?</a:t>
            </a:r>
          </a:p>
        </p:txBody>
      </p:sp>
      <p:sp>
        <p:nvSpPr>
          <p:cNvPr id="94" name="Google Shape;94;p2"/>
          <p:cNvSpPr/>
          <p:nvPr/>
        </p:nvSpPr>
        <p:spPr>
          <a:xfrm>
            <a:off x="3505750" y="5636150"/>
            <a:ext cx="3075480" cy="906114"/>
          </a:xfrm>
          <a:custGeom>
            <a:avLst/>
            <a:gdLst/>
            <a:ahLst/>
            <a:cxnLst/>
            <a:rect l="l" t="t" r="r" b="b"/>
            <a:pathLst>
              <a:path w="4920768" h="1491545" extrusionOk="0">
                <a:moveTo>
                  <a:pt x="0" y="0"/>
                </a:moveTo>
                <a:lnTo>
                  <a:pt x="4920768" y="0"/>
                </a:lnTo>
                <a:lnTo>
                  <a:pt x="4920768" y="1491545"/>
                </a:lnTo>
                <a:lnTo>
                  <a:pt x="0" y="14915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885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A79D"/>
        </a:solidFill>
        <a:effectLst/>
      </p:bgPr>
    </p:bg>
    <p:spTree>
      <p:nvGrpSpPr>
        <p:cNvPr id="1" name="Shape 126"/>
        <p:cNvGrpSpPr/>
        <p:nvPr/>
      </p:nvGrpSpPr>
      <p:grpSpPr>
        <a:xfrm>
          <a:off x="0" y="0"/>
          <a:ext cx="0" cy="0"/>
          <a:chOff x="0" y="0"/>
          <a:chExt cx="0" cy="0"/>
        </a:xfrm>
      </p:grpSpPr>
      <p:sp>
        <p:nvSpPr>
          <p:cNvPr id="127" name="Google Shape;127;p6"/>
          <p:cNvSpPr txBox="1"/>
          <p:nvPr/>
        </p:nvSpPr>
        <p:spPr>
          <a:xfrm>
            <a:off x="685800" y="838200"/>
            <a:ext cx="7559100" cy="719043"/>
          </a:xfrm>
          <a:prstGeom prst="rect">
            <a:avLst/>
          </a:prstGeom>
          <a:noFill/>
          <a:ln>
            <a:noFill/>
          </a:ln>
        </p:spPr>
        <p:txBody>
          <a:bodyPr spcFirstLastPara="1" wrap="square" lIns="0" tIns="0" rIns="0" bIns="0" anchor="t" anchorCtr="0">
            <a:spAutoFit/>
          </a:bodyPr>
          <a:lstStyle/>
          <a:p>
            <a:pPr>
              <a:lnSpc>
                <a:spcPct val="105011"/>
              </a:lnSpc>
            </a:pPr>
            <a:r>
              <a:rPr lang="en-US" sz="4450" dirty="0">
                <a:solidFill>
                  <a:srgbClr val="FCFBFD"/>
                </a:solidFill>
                <a:latin typeface="Montserrat SemiBold"/>
                <a:ea typeface="Montserrat SemiBold"/>
                <a:cs typeface="Montserrat SemiBold"/>
                <a:sym typeface="Montserrat SemiBold"/>
              </a:rPr>
              <a:t>THANK YOU!</a:t>
            </a:r>
            <a:endParaRPr dirty="0">
              <a:solidFill>
                <a:srgbClr val="FCFBFD"/>
              </a:solidFill>
              <a:latin typeface="Montserrat SemiBold"/>
              <a:ea typeface="Montserrat SemiBold"/>
              <a:cs typeface="Montserrat SemiBold"/>
              <a:sym typeface="Montserrat SemiBold"/>
            </a:endParaRPr>
          </a:p>
        </p:txBody>
      </p:sp>
      <p:sp>
        <p:nvSpPr>
          <p:cNvPr id="128" name="Google Shape;128;p6"/>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6"/>
          <p:cNvSpPr txBox="1"/>
          <p:nvPr/>
        </p:nvSpPr>
        <p:spPr>
          <a:xfrm>
            <a:off x="570311" y="2686139"/>
            <a:ext cx="8305800" cy="4216499"/>
          </a:xfrm>
          <a:prstGeom prst="rect">
            <a:avLst/>
          </a:prstGeom>
          <a:noFill/>
          <a:ln>
            <a:noFill/>
          </a:ln>
        </p:spPr>
        <p:txBody>
          <a:bodyPr spcFirstLastPara="1" wrap="square" lIns="91425" tIns="45700" rIns="91425" bIns="45700" anchor="t" anchorCtr="0">
            <a:spAutoFit/>
          </a:bodyPr>
          <a:lstStyle/>
          <a:p>
            <a:pPr>
              <a:buClr>
                <a:schemeClr val="lt1"/>
              </a:buClr>
              <a:buSzPts val="1800"/>
            </a:pPr>
            <a:r>
              <a:rPr lang="en-US" sz="2400" dirty="0">
                <a:solidFill>
                  <a:schemeClr val="lt1"/>
                </a:solidFill>
                <a:latin typeface="Montserrat"/>
                <a:ea typeface="Montserrat"/>
                <a:cs typeface="Montserrat"/>
              </a:rPr>
              <a:t>CONTACTS </a:t>
            </a:r>
          </a:p>
          <a:p>
            <a:pPr>
              <a:buSzPts val="1800"/>
            </a:pPr>
            <a:endParaRPr lang="en-US" sz="2400" dirty="0">
              <a:solidFill>
                <a:schemeClr val="lt1"/>
              </a:solidFill>
              <a:latin typeface="Montserrat"/>
              <a:ea typeface="Montserrat"/>
              <a:cs typeface="Montserrat"/>
            </a:endParaRPr>
          </a:p>
          <a:p>
            <a:pPr marL="285750" indent="-285750">
              <a:buSzPts val="1800"/>
              <a:buChar char="•"/>
            </a:pPr>
            <a:r>
              <a:rPr lang="en-US" sz="2400" b="1" dirty="0">
                <a:solidFill>
                  <a:schemeClr val="lt1"/>
                </a:solidFill>
                <a:latin typeface="Montserrat"/>
                <a:ea typeface="Montserrat"/>
                <a:cs typeface="Montserrat"/>
              </a:rPr>
              <a:t>Matt Scott, Venn Strategies</a:t>
            </a:r>
          </a:p>
          <a:p>
            <a:pPr marL="742950" lvl="1" indent="-285750">
              <a:buSzPts val="1800"/>
              <a:buFont typeface="Courier New"/>
              <a:buChar char="o"/>
            </a:pPr>
            <a:r>
              <a:rPr lang="en-US" sz="2000" dirty="0">
                <a:solidFill>
                  <a:schemeClr val="lt1"/>
                </a:solidFill>
                <a:latin typeface="Montserrat"/>
                <a:ea typeface="Montserrat"/>
                <a:hlinkClick r:id="rId4">
                  <a:extLst>
                    <a:ext uri="{A12FA001-AC4F-418D-AE19-62706E023703}">
                      <ahyp:hlinkClr xmlns:ahyp="http://schemas.microsoft.com/office/drawing/2018/hyperlinkcolor" val="tx"/>
                    </a:ext>
                  </a:extLst>
                </a:hlinkClick>
              </a:rPr>
              <a:t>mscott@vennstrategies.com</a:t>
            </a:r>
            <a:r>
              <a:rPr lang="en-US" sz="2000" dirty="0">
                <a:solidFill>
                  <a:schemeClr val="lt1"/>
                </a:solidFill>
                <a:latin typeface="Montserrat"/>
                <a:ea typeface="Montserrat"/>
              </a:rPr>
              <a:t> </a:t>
            </a:r>
            <a:br>
              <a:rPr lang="en-US" sz="2000" dirty="0">
                <a:solidFill>
                  <a:schemeClr val="lt1"/>
                </a:solidFill>
                <a:latin typeface="Montserrat"/>
                <a:ea typeface="Montserrat"/>
              </a:rPr>
            </a:br>
            <a:endParaRPr lang="en-US" sz="2000" dirty="0">
              <a:solidFill>
                <a:schemeClr val="lt1"/>
              </a:solidFill>
              <a:latin typeface="Montserrat"/>
              <a:ea typeface="Montserrat"/>
              <a:cs typeface="Montserrat"/>
            </a:endParaRPr>
          </a:p>
          <a:p>
            <a:pPr marL="285750" indent="-285750">
              <a:buSzPts val="1800"/>
              <a:buChar char="•"/>
            </a:pPr>
            <a:r>
              <a:rPr lang="en-US" sz="2400" b="1" dirty="0">
                <a:solidFill>
                  <a:schemeClr val="lt1"/>
                </a:solidFill>
                <a:latin typeface="Montserrat"/>
                <a:ea typeface="Montserrat"/>
                <a:cs typeface="Montserrat"/>
              </a:rPr>
              <a:t>Molly Grady, Advocates for Community Health</a:t>
            </a:r>
          </a:p>
          <a:p>
            <a:pPr marL="740664" lvl="1" indent="-342900">
              <a:buSzPts val="1800"/>
              <a:buFont typeface="Courier New" panose="02070309020205020404" pitchFamily="49" charset="0"/>
              <a:buChar char="o"/>
            </a:pPr>
            <a:r>
              <a:rPr lang="en-US" sz="2000" u="sng" dirty="0">
                <a:solidFill>
                  <a:schemeClr val="lt1"/>
                </a:solidFill>
                <a:latin typeface="Montserrat"/>
                <a:ea typeface="Montserrat"/>
                <a:cs typeface="Montserrat"/>
              </a:rPr>
              <a:t>mgrady@advocateforcommunityhealth.org</a:t>
            </a:r>
            <a:r>
              <a:rPr lang="en-US" sz="2000" b="1" u="sng" dirty="0">
                <a:solidFill>
                  <a:schemeClr val="lt1"/>
                </a:solidFill>
                <a:latin typeface="Montserrat"/>
                <a:ea typeface="Montserrat"/>
                <a:cs typeface="Montserrat"/>
              </a:rPr>
              <a:t> </a:t>
            </a:r>
            <a:br>
              <a:rPr lang="en-US" sz="2000" b="1" u="sng" dirty="0">
                <a:solidFill>
                  <a:schemeClr val="lt1"/>
                </a:solidFill>
                <a:latin typeface="Montserrat"/>
                <a:ea typeface="Montserrat"/>
                <a:cs typeface="Montserrat"/>
              </a:rPr>
            </a:br>
            <a:endParaRPr lang="en-US" sz="2000" b="1" u="sng" dirty="0">
              <a:solidFill>
                <a:schemeClr val="lt1"/>
              </a:solidFill>
              <a:latin typeface="Montserrat"/>
              <a:ea typeface="Montserrat"/>
              <a:cs typeface="Montserrat"/>
            </a:endParaRPr>
          </a:p>
          <a:p>
            <a:pPr marL="285750" indent="-285750">
              <a:buSzPts val="1800"/>
              <a:buChar char="•"/>
            </a:pPr>
            <a:r>
              <a:rPr lang="en-US" sz="2400" b="1" dirty="0">
                <a:solidFill>
                  <a:schemeClr val="lt1"/>
                </a:solidFill>
                <a:latin typeface="Montserrat"/>
                <a:ea typeface="Montserrat"/>
                <a:cs typeface="Montserrat"/>
              </a:rPr>
              <a:t>Stephanie Krenrich, Advocates for Community Health </a:t>
            </a:r>
          </a:p>
          <a:p>
            <a:pPr marL="740664" lvl="5" indent="-342900">
              <a:buSzPts val="1800"/>
              <a:buFont typeface="Courier New" panose="02070309020205020404" pitchFamily="49" charset="0"/>
              <a:buChar char="o"/>
            </a:pPr>
            <a:r>
              <a:rPr lang="en-US" sz="2000" u="sng" dirty="0">
                <a:solidFill>
                  <a:schemeClr val="lt1"/>
                </a:solidFill>
                <a:latin typeface="Montserrat"/>
                <a:ea typeface="Montserrat"/>
                <a:cs typeface="Montserrat"/>
              </a:rPr>
              <a:t>skrenrich@advocatesforcommunityhealth.org</a:t>
            </a:r>
          </a:p>
          <a:p>
            <a:pPr>
              <a:buSzPts val="1800"/>
            </a:pPr>
            <a:endParaRPr lang="en-US" sz="2400" dirty="0">
              <a:solidFill>
                <a:schemeClr val="lt1"/>
              </a:solidFill>
              <a:latin typeface="Montserrat"/>
              <a:ea typeface="Montserrat"/>
              <a:cs typeface="Montserrat"/>
            </a:endParaRPr>
          </a:p>
        </p:txBody>
      </p:sp>
    </p:spTree>
    <p:extLst>
      <p:ext uri="{BB962C8B-B14F-4D97-AF65-F5344CB8AC3E}">
        <p14:creationId xmlns:p14="http://schemas.microsoft.com/office/powerpoint/2010/main" val="391508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A368"/>
        </a:solidFill>
        <a:effectLst/>
      </p:bgPr>
    </p:bg>
    <p:spTree>
      <p:nvGrpSpPr>
        <p:cNvPr id="1" name="Shape 133"/>
        <p:cNvGrpSpPr/>
        <p:nvPr/>
      </p:nvGrpSpPr>
      <p:grpSpPr>
        <a:xfrm>
          <a:off x="0" y="0"/>
          <a:ext cx="0" cy="0"/>
          <a:chOff x="0" y="0"/>
          <a:chExt cx="0" cy="0"/>
        </a:xfrm>
      </p:grpSpPr>
      <p:sp>
        <p:nvSpPr>
          <p:cNvPr id="134" name="Google Shape;134;p10"/>
          <p:cNvSpPr/>
          <p:nvPr/>
        </p:nvSpPr>
        <p:spPr>
          <a:xfrm>
            <a:off x="0" y="0"/>
            <a:ext cx="3801421" cy="7315200"/>
          </a:xfrm>
          <a:custGeom>
            <a:avLst/>
            <a:gdLst/>
            <a:ahLst/>
            <a:cxnLst/>
            <a:rect l="l" t="t" r="r" b="b"/>
            <a:pathLst>
              <a:path w="3801421" h="7315200" extrusionOk="0">
                <a:moveTo>
                  <a:pt x="0" y="0"/>
                </a:moveTo>
                <a:lnTo>
                  <a:pt x="3801421" y="0"/>
                </a:lnTo>
                <a:lnTo>
                  <a:pt x="3801421" y="7315200"/>
                </a:lnTo>
                <a:lnTo>
                  <a:pt x="0" y="7315200"/>
                </a:lnTo>
                <a:lnTo>
                  <a:pt x="0" y="0"/>
                </a:lnTo>
                <a:close/>
              </a:path>
            </a:pathLst>
          </a:custGeom>
          <a:blipFill rotWithShape="1">
            <a:blip r:embed="rId3">
              <a:alphaModFix amt="86000"/>
            </a:blip>
            <a:stretch>
              <a:fillRect l="-59409" r="-1220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0"/>
          <p:cNvSpPr/>
          <p:nvPr/>
        </p:nvSpPr>
        <p:spPr>
          <a:xfrm>
            <a:off x="0" y="0"/>
            <a:ext cx="3801421" cy="7315200"/>
          </a:xfrm>
          <a:custGeom>
            <a:avLst/>
            <a:gdLst/>
            <a:ahLst/>
            <a:cxnLst/>
            <a:rect l="l" t="t" r="r" b="b"/>
            <a:pathLst>
              <a:path w="3801421" h="7315200" extrusionOk="0">
                <a:moveTo>
                  <a:pt x="0" y="0"/>
                </a:moveTo>
                <a:lnTo>
                  <a:pt x="3801421" y="0"/>
                </a:lnTo>
                <a:lnTo>
                  <a:pt x="3801421" y="7315200"/>
                </a:lnTo>
                <a:lnTo>
                  <a:pt x="0" y="7315200"/>
                </a:lnTo>
                <a:lnTo>
                  <a:pt x="0" y="0"/>
                </a:lnTo>
                <a:close/>
              </a:path>
            </a:pathLst>
          </a:custGeom>
          <a:blipFill rotWithShape="1">
            <a:blip r:embed="rId4">
              <a:alphaModFix/>
            </a:blip>
            <a:stretch>
              <a:fillRect l="-48225" t="-1118" r="-1438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6" name="Google Shape;136;p10"/>
          <p:cNvGrpSpPr/>
          <p:nvPr/>
        </p:nvGrpSpPr>
        <p:grpSpPr>
          <a:xfrm>
            <a:off x="3801421" y="-128588"/>
            <a:ext cx="5968633" cy="5560362"/>
            <a:chOff x="0" y="-47625"/>
            <a:chExt cx="2210605" cy="2059393"/>
          </a:xfrm>
        </p:grpSpPr>
        <p:sp>
          <p:nvSpPr>
            <p:cNvPr id="137" name="Google Shape;137;p10"/>
            <p:cNvSpPr/>
            <p:nvPr/>
          </p:nvSpPr>
          <p:spPr>
            <a:xfrm>
              <a:off x="0" y="0"/>
              <a:ext cx="2210605" cy="2011768"/>
            </a:xfrm>
            <a:custGeom>
              <a:avLst/>
              <a:gdLst/>
              <a:ahLst/>
              <a:cxnLst/>
              <a:rect l="l" t="t" r="r" b="b"/>
              <a:pathLst>
                <a:path w="2210605" h="2011768" extrusionOk="0">
                  <a:moveTo>
                    <a:pt x="0" y="0"/>
                  </a:moveTo>
                  <a:lnTo>
                    <a:pt x="2210605" y="0"/>
                  </a:lnTo>
                  <a:lnTo>
                    <a:pt x="2210605" y="2011768"/>
                  </a:lnTo>
                  <a:lnTo>
                    <a:pt x="0" y="2011768"/>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0"/>
            <p:cNvSpPr txBox="1"/>
            <p:nvPr/>
          </p:nvSpPr>
          <p:spPr>
            <a:xfrm>
              <a:off x="0" y="-47625"/>
              <a:ext cx="2210605" cy="2059392"/>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39" name="Google Shape;139;p10"/>
          <p:cNvSpPr/>
          <p:nvPr/>
        </p:nvSpPr>
        <p:spPr>
          <a:xfrm>
            <a:off x="4211358" y="2166055"/>
            <a:ext cx="4920768" cy="1491545"/>
          </a:xfrm>
          <a:custGeom>
            <a:avLst/>
            <a:gdLst/>
            <a:ahLst/>
            <a:cxnLst/>
            <a:rect l="l" t="t" r="r" b="b"/>
            <a:pathLst>
              <a:path w="4920768" h="1491545" extrusionOk="0">
                <a:moveTo>
                  <a:pt x="0" y="0"/>
                </a:moveTo>
                <a:lnTo>
                  <a:pt x="4920768" y="0"/>
                </a:lnTo>
                <a:lnTo>
                  <a:pt x="4920768" y="1491545"/>
                </a:lnTo>
                <a:lnTo>
                  <a:pt x="0" y="149154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0"/>
          <p:cNvSpPr/>
          <p:nvPr/>
        </p:nvSpPr>
        <p:spPr>
          <a:xfrm>
            <a:off x="4360109" y="6622099"/>
            <a:ext cx="321362" cy="321362"/>
          </a:xfrm>
          <a:custGeom>
            <a:avLst/>
            <a:gdLst/>
            <a:ahLst/>
            <a:cxnLst/>
            <a:rect l="l" t="t" r="r" b="b"/>
            <a:pathLst>
              <a:path w="321362" h="321362" extrusionOk="0">
                <a:moveTo>
                  <a:pt x="0" y="0"/>
                </a:moveTo>
                <a:lnTo>
                  <a:pt x="321362" y="0"/>
                </a:lnTo>
                <a:lnTo>
                  <a:pt x="321362" y="321362"/>
                </a:lnTo>
                <a:lnTo>
                  <a:pt x="0" y="32136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0"/>
          <p:cNvSpPr/>
          <p:nvPr/>
        </p:nvSpPr>
        <p:spPr>
          <a:xfrm>
            <a:off x="4751061" y="6622099"/>
            <a:ext cx="296006" cy="318286"/>
          </a:xfrm>
          <a:custGeom>
            <a:avLst/>
            <a:gdLst/>
            <a:ahLst/>
            <a:cxnLst/>
            <a:rect l="l" t="t" r="r" b="b"/>
            <a:pathLst>
              <a:path w="296006" h="318286" extrusionOk="0">
                <a:moveTo>
                  <a:pt x="0" y="0"/>
                </a:moveTo>
                <a:lnTo>
                  <a:pt x="296006" y="0"/>
                </a:lnTo>
                <a:lnTo>
                  <a:pt x="296006" y="318287"/>
                </a:lnTo>
                <a:lnTo>
                  <a:pt x="0" y="31828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0"/>
          <p:cNvSpPr/>
          <p:nvPr/>
        </p:nvSpPr>
        <p:spPr>
          <a:xfrm>
            <a:off x="5069214" y="6602619"/>
            <a:ext cx="360321" cy="360321"/>
          </a:xfrm>
          <a:custGeom>
            <a:avLst/>
            <a:gdLst/>
            <a:ahLst/>
            <a:cxnLst/>
            <a:rect l="l" t="t" r="r" b="b"/>
            <a:pathLst>
              <a:path w="360321" h="360321" extrusionOk="0">
                <a:moveTo>
                  <a:pt x="0" y="0"/>
                </a:moveTo>
                <a:lnTo>
                  <a:pt x="360321" y="0"/>
                </a:lnTo>
                <a:lnTo>
                  <a:pt x="360321" y="360322"/>
                </a:lnTo>
                <a:lnTo>
                  <a:pt x="0" y="36032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0"/>
          <p:cNvSpPr/>
          <p:nvPr/>
        </p:nvSpPr>
        <p:spPr>
          <a:xfrm>
            <a:off x="5496210" y="6602619"/>
            <a:ext cx="360321" cy="360321"/>
          </a:xfrm>
          <a:custGeom>
            <a:avLst/>
            <a:gdLst/>
            <a:ahLst/>
            <a:cxnLst/>
            <a:rect l="l" t="t" r="r" b="b"/>
            <a:pathLst>
              <a:path w="360321" h="360321" extrusionOk="0">
                <a:moveTo>
                  <a:pt x="0" y="0"/>
                </a:moveTo>
                <a:lnTo>
                  <a:pt x="360322" y="0"/>
                </a:lnTo>
                <a:lnTo>
                  <a:pt x="360322" y="360322"/>
                </a:lnTo>
                <a:lnTo>
                  <a:pt x="0" y="36032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0"/>
          <p:cNvSpPr txBox="1"/>
          <p:nvPr/>
        </p:nvSpPr>
        <p:spPr>
          <a:xfrm>
            <a:off x="4360109" y="5680219"/>
            <a:ext cx="4955649" cy="2755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525">
                <a:solidFill>
                  <a:srgbClr val="FCFBFD"/>
                </a:solidFill>
                <a:latin typeface="Arial"/>
                <a:ea typeface="Arial"/>
                <a:cs typeface="Arial"/>
                <a:sym typeface="Arial"/>
              </a:rPr>
              <a:t>1575 I St. NW, Suite 300, Washington, DC 20005</a:t>
            </a:r>
            <a:endParaRPr/>
          </a:p>
        </p:txBody>
      </p:sp>
      <p:sp>
        <p:nvSpPr>
          <p:cNvPr id="145" name="Google Shape;145;p10"/>
          <p:cNvSpPr txBox="1"/>
          <p:nvPr/>
        </p:nvSpPr>
        <p:spPr>
          <a:xfrm>
            <a:off x="4360109" y="6032576"/>
            <a:ext cx="4867711" cy="30160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625">
                <a:solidFill>
                  <a:srgbClr val="FCFBFD"/>
                </a:solidFill>
                <a:latin typeface="Arial"/>
                <a:ea typeface="Arial"/>
                <a:cs typeface="Arial"/>
                <a:sym typeface="Arial"/>
              </a:rPr>
              <a:t>advocatesforcommunityhealth.org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A79D"/>
        </a:solidFill>
        <a:effectLst/>
      </p:bgPr>
    </p:bg>
    <p:spTree>
      <p:nvGrpSpPr>
        <p:cNvPr id="1" name="Shape 91"/>
        <p:cNvGrpSpPr/>
        <p:nvPr/>
      </p:nvGrpSpPr>
      <p:grpSpPr>
        <a:xfrm>
          <a:off x="0" y="0"/>
          <a:ext cx="0" cy="0"/>
          <a:chOff x="0" y="0"/>
          <a:chExt cx="0" cy="0"/>
        </a:xfrm>
      </p:grpSpPr>
      <p:sp>
        <p:nvSpPr>
          <p:cNvPr id="92" name="Google Shape;92;p2"/>
          <p:cNvSpPr/>
          <p:nvPr/>
        </p:nvSpPr>
        <p:spPr>
          <a:xfrm>
            <a:off x="0" y="4718986"/>
            <a:ext cx="3377251" cy="2596214"/>
          </a:xfrm>
          <a:custGeom>
            <a:avLst/>
            <a:gdLst/>
            <a:ahLst/>
            <a:cxnLst/>
            <a:rect l="l" t="t" r="r" b="b"/>
            <a:pathLst>
              <a:path w="3377251" h="2596214" extrusionOk="0">
                <a:moveTo>
                  <a:pt x="0" y="0"/>
                </a:moveTo>
                <a:lnTo>
                  <a:pt x="3377251" y="0"/>
                </a:lnTo>
                <a:lnTo>
                  <a:pt x="3377251" y="2596214"/>
                </a:lnTo>
                <a:lnTo>
                  <a:pt x="0" y="2596214"/>
                </a:lnTo>
                <a:lnTo>
                  <a:pt x="0" y="0"/>
                </a:lnTo>
                <a:close/>
              </a:path>
            </a:pathLst>
          </a:custGeom>
          <a:blipFill rotWithShape="1">
            <a:blip r:embed="rId3">
              <a:alphaModFix amt="55000"/>
            </a:blip>
            <a:stretch>
              <a:fillRect l="-22715" b="-438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2"/>
          <p:cNvSpPr txBox="1"/>
          <p:nvPr/>
        </p:nvSpPr>
        <p:spPr>
          <a:xfrm>
            <a:off x="0" y="2657836"/>
            <a:ext cx="9753600" cy="1695208"/>
          </a:xfrm>
          <a:prstGeom prst="rect">
            <a:avLst/>
          </a:prstGeom>
          <a:noFill/>
          <a:ln>
            <a:noFill/>
          </a:ln>
        </p:spPr>
        <p:txBody>
          <a:bodyPr spcFirstLastPara="1" wrap="square" lIns="0" tIns="0" rIns="0" bIns="0" anchor="t" anchorCtr="0">
            <a:spAutoFit/>
          </a:bodyPr>
          <a:lstStyle/>
          <a:p>
            <a:pPr algn="ctr">
              <a:lnSpc>
                <a:spcPct val="102000"/>
              </a:lnSpc>
            </a:pPr>
            <a:r>
              <a:rPr lang="en-US" sz="5400" dirty="0">
                <a:solidFill>
                  <a:schemeClr val="lt1"/>
                </a:solidFill>
                <a:latin typeface="Montserrat SemiBold"/>
                <a:ea typeface="Montserrat SemiBold"/>
                <a:cs typeface="Montserrat SemiBold"/>
              </a:rPr>
              <a:t>APPROPRIATIONS PROCESS &amp; RULES</a:t>
            </a:r>
          </a:p>
        </p:txBody>
      </p:sp>
      <p:sp>
        <p:nvSpPr>
          <p:cNvPr id="94" name="Google Shape;94;p2"/>
          <p:cNvSpPr/>
          <p:nvPr/>
        </p:nvSpPr>
        <p:spPr>
          <a:xfrm>
            <a:off x="3505750" y="5636150"/>
            <a:ext cx="3075480" cy="906114"/>
          </a:xfrm>
          <a:custGeom>
            <a:avLst/>
            <a:gdLst/>
            <a:ahLst/>
            <a:cxnLst/>
            <a:rect l="l" t="t" r="r" b="b"/>
            <a:pathLst>
              <a:path w="4920768" h="1491545" extrusionOk="0">
                <a:moveTo>
                  <a:pt x="0" y="0"/>
                </a:moveTo>
                <a:lnTo>
                  <a:pt x="4920768" y="0"/>
                </a:lnTo>
                <a:lnTo>
                  <a:pt x="4920768" y="1491545"/>
                </a:lnTo>
                <a:lnTo>
                  <a:pt x="0" y="14915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819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98"/>
        <p:cNvGrpSpPr/>
        <p:nvPr/>
      </p:nvGrpSpPr>
      <p:grpSpPr>
        <a:xfrm>
          <a:off x="0" y="0"/>
          <a:ext cx="0" cy="0"/>
          <a:chOff x="0" y="0"/>
          <a:chExt cx="0" cy="0"/>
        </a:xfrm>
      </p:grpSpPr>
      <p:sp>
        <p:nvSpPr>
          <p:cNvPr id="99" name="Google Shape;99;p3"/>
          <p:cNvSpPr txBox="1"/>
          <p:nvPr/>
        </p:nvSpPr>
        <p:spPr>
          <a:xfrm>
            <a:off x="779929" y="678785"/>
            <a:ext cx="7920900" cy="584775"/>
          </a:xfrm>
          <a:prstGeom prst="rect">
            <a:avLst/>
          </a:prstGeom>
          <a:noFill/>
          <a:ln>
            <a:noFill/>
          </a:ln>
        </p:spPr>
        <p:txBody>
          <a:bodyPr spcFirstLastPara="1" wrap="square" lIns="0" tIns="0" rIns="0" bIns="0" anchor="t" anchorCtr="0">
            <a:spAutoFit/>
          </a:bodyPr>
          <a:lstStyle/>
          <a:p>
            <a:r>
              <a:rPr lang="en-US" sz="3800" b="1" dirty="0">
                <a:latin typeface="Montserrat SemiBold"/>
                <a:sym typeface="Montserrat SemiBold"/>
              </a:rPr>
              <a:t>APPROPRIATIONS PROCESS</a:t>
            </a:r>
            <a:endParaRPr lang="en-US" sz="3800" b="1" dirty="0">
              <a:latin typeface="Montserrat SemiBold"/>
            </a:endParaRPr>
          </a:p>
        </p:txBody>
      </p:sp>
      <p:sp>
        <p:nvSpPr>
          <p:cNvPr id="101" name="Google Shape;101;p3"/>
          <p:cNvSpPr txBox="1"/>
          <p:nvPr/>
        </p:nvSpPr>
        <p:spPr>
          <a:xfrm>
            <a:off x="779930" y="1537221"/>
            <a:ext cx="8095129" cy="4939773"/>
          </a:xfrm>
          <a:prstGeom prst="rect">
            <a:avLst/>
          </a:prstGeom>
          <a:noFill/>
          <a:ln>
            <a:noFill/>
          </a:ln>
        </p:spPr>
        <p:txBody>
          <a:bodyPr spcFirstLastPara="1" wrap="square" lIns="91425" tIns="45700" rIns="91425" bIns="45700" anchor="t" anchorCtr="0">
            <a:spAutoFit/>
          </a:bodyPr>
          <a:lstStyle/>
          <a:p>
            <a:pPr marL="285750" indent="-285750">
              <a:lnSpc>
                <a:spcPct val="150000"/>
              </a:lnSpc>
              <a:buChar char="•"/>
            </a:pPr>
            <a:r>
              <a:rPr lang="en-US" sz="1500" dirty="0">
                <a:solidFill>
                  <a:schemeClr val="dk1"/>
                </a:solidFill>
                <a:latin typeface="Montserrat"/>
              </a:rPr>
              <a:t>Individual Member offices submit their spending priorities to the appropriations committee at the beginning of the year, and </a:t>
            </a:r>
            <a:r>
              <a:rPr lang="en-US" sz="1500" dirty="0" err="1">
                <a:solidFill>
                  <a:schemeClr val="dk1"/>
                </a:solidFill>
                <a:latin typeface="Montserrat"/>
              </a:rPr>
              <a:t>approps</a:t>
            </a:r>
            <a:r>
              <a:rPr lang="en-US" sz="1500" dirty="0">
                <a:solidFill>
                  <a:schemeClr val="dk1"/>
                </a:solidFill>
                <a:latin typeface="Montserrat"/>
              </a:rPr>
              <a:t>. Committee staff begins drafting legislative text for individual spending bills.   </a:t>
            </a:r>
          </a:p>
          <a:p>
            <a:pPr marL="285750" indent="-285750">
              <a:lnSpc>
                <a:spcPct val="150000"/>
              </a:lnSpc>
              <a:buChar char="•"/>
            </a:pPr>
            <a:endParaRPr lang="en-US" sz="1500" dirty="0">
              <a:solidFill>
                <a:schemeClr val="dk1"/>
              </a:solidFill>
              <a:latin typeface="Montserrat"/>
            </a:endParaRPr>
          </a:p>
          <a:p>
            <a:pPr marL="285750" indent="-285750">
              <a:lnSpc>
                <a:spcPct val="150000"/>
              </a:lnSpc>
              <a:buChar char="•"/>
            </a:pPr>
            <a:r>
              <a:rPr lang="en-US" sz="1500" dirty="0">
                <a:solidFill>
                  <a:schemeClr val="dk1"/>
                </a:solidFill>
                <a:latin typeface="Montserrat"/>
              </a:rPr>
              <a:t>Regular appropriations bills are then introduced and typically move through the subcommittee and full committee process where changes and amendments are considered.   </a:t>
            </a:r>
          </a:p>
          <a:p>
            <a:pPr marL="285750" indent="-285750">
              <a:lnSpc>
                <a:spcPct val="150000"/>
              </a:lnSpc>
              <a:buChar char="•"/>
            </a:pPr>
            <a:endParaRPr lang="en-US" sz="1500" dirty="0">
              <a:solidFill>
                <a:schemeClr val="dk1"/>
              </a:solidFill>
              <a:latin typeface="Montserrat"/>
            </a:endParaRPr>
          </a:p>
          <a:p>
            <a:pPr marL="285750" indent="-285750">
              <a:lnSpc>
                <a:spcPct val="150000"/>
              </a:lnSpc>
              <a:buChar char="•"/>
            </a:pPr>
            <a:r>
              <a:rPr lang="en-US" sz="1500" dirty="0">
                <a:solidFill>
                  <a:schemeClr val="dk1"/>
                </a:solidFill>
                <a:latin typeface="Montserrat"/>
              </a:rPr>
              <a:t>Once the committee process is completed in each chamber, House and senate appropriators reconcile the differences between House and Senate figures and craft final language to be voted on by the House and Senate.   </a:t>
            </a:r>
            <a:endParaRPr lang="en-US" dirty="0">
              <a:solidFill>
                <a:schemeClr val="dk1"/>
              </a:solidFill>
            </a:endParaRPr>
          </a:p>
          <a:p>
            <a:pPr marL="285750" indent="-285750">
              <a:lnSpc>
                <a:spcPct val="150000"/>
              </a:lnSpc>
              <a:buChar char="•"/>
            </a:pPr>
            <a:endParaRPr lang="en-US" sz="1500" dirty="0">
              <a:solidFill>
                <a:schemeClr val="dk1"/>
              </a:solidFill>
              <a:latin typeface="Montserrat"/>
            </a:endParaRPr>
          </a:p>
          <a:p>
            <a:pPr marL="285750" indent="-285750">
              <a:lnSpc>
                <a:spcPct val="150000"/>
              </a:lnSpc>
              <a:buChar char="•"/>
            </a:pPr>
            <a:r>
              <a:rPr lang="en-US" sz="1500" dirty="0">
                <a:solidFill>
                  <a:schemeClr val="dk1"/>
                </a:solidFill>
                <a:latin typeface="Montserrat"/>
              </a:rPr>
              <a:t>If this process is not completed by September 30th, a "Continuing Resolution" must be passed to extend the current fiscal year's spending levels. </a:t>
            </a:r>
          </a:p>
        </p:txBody>
      </p:sp>
      <p:sp>
        <p:nvSpPr>
          <p:cNvPr id="3" name="Google Shape;100;p3">
            <a:extLst>
              <a:ext uri="{FF2B5EF4-FFF2-40B4-BE49-F238E27FC236}">
                <a16:creationId xmlns:a16="http://schemas.microsoft.com/office/drawing/2014/main" id="{534192CD-4320-D68B-D774-1ED76355BB92}"/>
              </a:ext>
            </a:extLst>
          </p:cNvPr>
          <p:cNvSpPr/>
          <p:nvPr/>
        </p:nvSpPr>
        <p:spPr>
          <a:xfrm>
            <a:off x="8505040" y="6171748"/>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52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98"/>
        <p:cNvGrpSpPr/>
        <p:nvPr/>
      </p:nvGrpSpPr>
      <p:grpSpPr>
        <a:xfrm>
          <a:off x="0" y="0"/>
          <a:ext cx="0" cy="0"/>
          <a:chOff x="0" y="0"/>
          <a:chExt cx="0" cy="0"/>
        </a:xfrm>
      </p:grpSpPr>
      <p:sp>
        <p:nvSpPr>
          <p:cNvPr id="99" name="Google Shape;99;p3"/>
          <p:cNvSpPr txBox="1"/>
          <p:nvPr/>
        </p:nvSpPr>
        <p:spPr>
          <a:xfrm>
            <a:off x="914400" y="678785"/>
            <a:ext cx="7920900" cy="584775"/>
          </a:xfrm>
          <a:prstGeom prst="rect">
            <a:avLst/>
          </a:prstGeom>
          <a:noFill/>
          <a:ln>
            <a:noFill/>
          </a:ln>
        </p:spPr>
        <p:txBody>
          <a:bodyPr spcFirstLastPara="1" wrap="square" lIns="0" tIns="0" rIns="0" bIns="0" anchor="t" anchorCtr="0">
            <a:spAutoFit/>
          </a:bodyPr>
          <a:lstStyle/>
          <a:p>
            <a:r>
              <a:rPr lang="en-US" sz="3800" b="1" dirty="0">
                <a:latin typeface="Montserrat SemiBold"/>
                <a:sym typeface="Montserrat SemiBold"/>
              </a:rPr>
              <a:t>APPROPRIATIONS TIMELINE</a:t>
            </a:r>
            <a:endParaRPr lang="en-US" sz="3800" b="1" dirty="0">
              <a:latin typeface="Montserrat SemiBold"/>
            </a:endParaRPr>
          </a:p>
        </p:txBody>
      </p:sp>
      <p:graphicFrame>
        <p:nvGraphicFramePr>
          <p:cNvPr id="2" name="Content Placeholder 3">
            <a:extLst>
              <a:ext uri="{FF2B5EF4-FFF2-40B4-BE49-F238E27FC236}">
                <a16:creationId xmlns:a16="http://schemas.microsoft.com/office/drawing/2014/main" id="{7103FF44-7F91-7A65-106B-D5BC626335AE}"/>
              </a:ext>
            </a:extLst>
          </p:cNvPr>
          <p:cNvGraphicFramePr>
            <a:graphicFrameLocks noGrp="1"/>
          </p:cNvGraphicFramePr>
          <p:nvPr>
            <p:extLst>
              <p:ext uri="{D42A27DB-BD31-4B8C-83A1-F6EECF244321}">
                <p14:modId xmlns:p14="http://schemas.microsoft.com/office/powerpoint/2010/main" val="835185652"/>
              </p:ext>
            </p:extLst>
          </p:nvPr>
        </p:nvGraphicFramePr>
        <p:xfrm>
          <a:off x="182085" y="1571013"/>
          <a:ext cx="9399224" cy="4674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 name="TextBox 121">
            <a:extLst>
              <a:ext uri="{FF2B5EF4-FFF2-40B4-BE49-F238E27FC236}">
                <a16:creationId xmlns:a16="http://schemas.microsoft.com/office/drawing/2014/main" id="{D5F87CDC-D110-2646-B2C4-C5EA4108FF4F}"/>
              </a:ext>
            </a:extLst>
          </p:cNvPr>
          <p:cNvSpPr txBox="1"/>
          <p:nvPr/>
        </p:nvSpPr>
        <p:spPr>
          <a:xfrm>
            <a:off x="183441" y="6611274"/>
            <a:ext cx="77067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Montserrat"/>
              </a:rPr>
              <a:t>*Note – if Congress does not pass a spending bill in December, there will be no earmarks as appropriations have to be included in the final spending bill. </a:t>
            </a:r>
          </a:p>
        </p:txBody>
      </p:sp>
      <p:sp>
        <p:nvSpPr>
          <p:cNvPr id="22" name="Google Shape;100;p3">
            <a:extLst>
              <a:ext uri="{FF2B5EF4-FFF2-40B4-BE49-F238E27FC236}">
                <a16:creationId xmlns:a16="http://schemas.microsoft.com/office/drawing/2014/main" id="{1F552307-61E7-8F50-2673-D127BC7B05FF}"/>
              </a:ext>
            </a:extLst>
          </p:cNvPr>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8">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270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98"/>
        <p:cNvGrpSpPr/>
        <p:nvPr/>
      </p:nvGrpSpPr>
      <p:grpSpPr>
        <a:xfrm>
          <a:off x="0" y="0"/>
          <a:ext cx="0" cy="0"/>
          <a:chOff x="0" y="0"/>
          <a:chExt cx="0" cy="0"/>
        </a:xfrm>
      </p:grpSpPr>
      <p:sp>
        <p:nvSpPr>
          <p:cNvPr id="99" name="Google Shape;99;p3"/>
          <p:cNvSpPr txBox="1"/>
          <p:nvPr/>
        </p:nvSpPr>
        <p:spPr>
          <a:xfrm>
            <a:off x="914400" y="762000"/>
            <a:ext cx="8528090" cy="523220"/>
          </a:xfrm>
          <a:prstGeom prst="rect">
            <a:avLst/>
          </a:prstGeom>
          <a:noFill/>
          <a:ln>
            <a:noFill/>
          </a:ln>
        </p:spPr>
        <p:txBody>
          <a:bodyPr spcFirstLastPara="1" wrap="square" lIns="0" tIns="0" rIns="0" bIns="0" anchor="t" anchorCtr="0">
            <a:spAutoFit/>
          </a:bodyPr>
          <a:lstStyle/>
          <a:p>
            <a:r>
              <a:rPr lang="en-US" sz="3400" b="1">
                <a:latin typeface="Montserrat SemiBold"/>
                <a:sym typeface="Montserrat SemiBold"/>
              </a:rPr>
              <a:t>"Earmarks"</a:t>
            </a:r>
            <a:endParaRPr lang="en-US" sz="3400" b="1">
              <a:latin typeface="Montserrat SemiBold"/>
            </a:endParaRPr>
          </a:p>
        </p:txBody>
      </p:sp>
      <p:sp>
        <p:nvSpPr>
          <p:cNvPr id="100" name="Google Shape;100;p3"/>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3"/>
          <p:cNvSpPr txBox="1"/>
          <p:nvPr/>
        </p:nvSpPr>
        <p:spPr>
          <a:xfrm>
            <a:off x="915192" y="1814237"/>
            <a:ext cx="7920900" cy="3693278"/>
          </a:xfrm>
          <a:prstGeom prst="rect">
            <a:avLst/>
          </a:prstGeom>
          <a:noFill/>
          <a:ln>
            <a:noFill/>
          </a:ln>
        </p:spPr>
        <p:txBody>
          <a:bodyPr spcFirstLastPara="1" wrap="square" lIns="91425" tIns="45700" rIns="91425" bIns="45700" anchor="t" anchorCtr="0">
            <a:spAutoFit/>
          </a:bodyPr>
          <a:lstStyle/>
          <a:p>
            <a:r>
              <a:rPr lang="en-US" sz="1800" i="1" dirty="0">
                <a:solidFill>
                  <a:schemeClr val="dk1"/>
                </a:solidFill>
                <a:latin typeface="Montserrat"/>
                <a:ea typeface="Montserrat"/>
                <a:sym typeface="Montserrat"/>
              </a:rPr>
              <a:t>Congressionally Directed Spending</a:t>
            </a:r>
            <a:r>
              <a:rPr lang="en-US" sz="1800" dirty="0">
                <a:solidFill>
                  <a:schemeClr val="dk1"/>
                </a:solidFill>
                <a:latin typeface="Montserrat"/>
                <a:ea typeface="Montserrat"/>
                <a:sym typeface="Montserrat"/>
              </a:rPr>
              <a:t> – </a:t>
            </a:r>
            <a:r>
              <a:rPr lang="en-US" sz="1800" b="1" dirty="0">
                <a:solidFill>
                  <a:schemeClr val="dk1"/>
                </a:solidFill>
                <a:latin typeface="Montserrat"/>
                <a:ea typeface="Montserrat"/>
                <a:sym typeface="Montserrat"/>
              </a:rPr>
              <a:t>Senate  </a:t>
            </a:r>
            <a:endParaRPr lang="en-US" dirty="0">
              <a:solidFill>
                <a:schemeClr val="dk1"/>
              </a:solidFill>
              <a:latin typeface="Montserrat"/>
              <a:ea typeface="Montserrat"/>
              <a:sym typeface="Montserrat"/>
            </a:endParaRPr>
          </a:p>
          <a:p>
            <a:endParaRPr lang="en-US" sz="1800" dirty="0">
              <a:solidFill>
                <a:schemeClr val="dk1"/>
              </a:solidFill>
              <a:latin typeface="Montserrat"/>
              <a:ea typeface="Montserrat"/>
              <a:sym typeface="Montserrat"/>
            </a:endParaRPr>
          </a:p>
          <a:p>
            <a:r>
              <a:rPr lang="en-US" sz="1800" i="1" dirty="0">
                <a:solidFill>
                  <a:schemeClr val="dk1"/>
                </a:solidFill>
                <a:latin typeface="Montserrat"/>
                <a:ea typeface="Montserrat"/>
                <a:sym typeface="Montserrat"/>
              </a:rPr>
              <a:t>Community Project Funding</a:t>
            </a:r>
            <a:r>
              <a:rPr lang="en-US" sz="1800" dirty="0">
                <a:solidFill>
                  <a:schemeClr val="dk1"/>
                </a:solidFill>
                <a:latin typeface="Montserrat"/>
                <a:ea typeface="Montserrat"/>
                <a:sym typeface="Montserrat"/>
              </a:rPr>
              <a:t> – </a:t>
            </a:r>
            <a:r>
              <a:rPr lang="en-US" sz="1800" b="1" dirty="0">
                <a:solidFill>
                  <a:schemeClr val="dk1"/>
                </a:solidFill>
                <a:latin typeface="Montserrat"/>
                <a:ea typeface="Montserrat"/>
                <a:sym typeface="Montserrat"/>
              </a:rPr>
              <a:t>House of Representatives</a:t>
            </a:r>
            <a:r>
              <a:rPr lang="en-US" sz="1800" dirty="0">
                <a:solidFill>
                  <a:schemeClr val="dk1"/>
                </a:solidFill>
                <a:latin typeface="Montserrat"/>
                <a:ea typeface="Montserrat"/>
                <a:sym typeface="Montserrat"/>
              </a:rPr>
              <a:t>  </a:t>
            </a:r>
            <a:endParaRPr lang="en-US" dirty="0">
              <a:solidFill>
                <a:schemeClr val="dk1"/>
              </a:solidFill>
              <a:latin typeface="Montserrat"/>
              <a:ea typeface="Montserrat"/>
            </a:endParaRPr>
          </a:p>
          <a:p>
            <a:endParaRPr lang="en-US" sz="1800" dirty="0">
              <a:solidFill>
                <a:schemeClr val="dk1"/>
              </a:solidFill>
              <a:latin typeface="Montserrat"/>
              <a:ea typeface="Montserrat"/>
            </a:endParaRPr>
          </a:p>
          <a:p>
            <a:r>
              <a:rPr lang="en-US" sz="1800" dirty="0">
                <a:solidFill>
                  <a:schemeClr val="dk1"/>
                </a:solidFill>
                <a:latin typeface="Montserrat"/>
                <a:ea typeface="Montserrat"/>
                <a:sym typeface="Montserrat"/>
              </a:rPr>
              <a:t>A “Congressional earmark” is defined as “a provision or report language included primarily at the request of a Member, Delegate, Resident Commissioner, or Senator providing, authorizing or recommending a specific amount of discretionary budget authority, credit authority, or other spending authority for a contract, loan, loan guarantee, grant, loan authority</a:t>
            </a:r>
            <a:r>
              <a:rPr lang="en-US" sz="1800" i="0" dirty="0">
                <a:solidFill>
                  <a:schemeClr val="dk1"/>
                </a:solidFill>
                <a:latin typeface="Montserrat"/>
                <a:ea typeface="Montserrat"/>
                <a:sym typeface="Montserrat"/>
              </a:rPr>
              <a:t>, </a:t>
            </a:r>
            <a:r>
              <a:rPr lang="en-US" sz="1800" dirty="0">
                <a:solidFill>
                  <a:schemeClr val="dk1"/>
                </a:solidFill>
                <a:latin typeface="Montserrat"/>
                <a:ea typeface="Montserrat"/>
                <a:sym typeface="Montserrat"/>
              </a:rPr>
              <a:t>or other expenditure with or to an entity</a:t>
            </a:r>
            <a:r>
              <a:rPr lang="en-US" sz="1800" i="0" dirty="0">
                <a:solidFill>
                  <a:schemeClr val="dk1"/>
                </a:solidFill>
                <a:latin typeface="Montserrat"/>
                <a:ea typeface="Montserrat"/>
                <a:sym typeface="Montserrat"/>
              </a:rPr>
              <a:t>, </a:t>
            </a:r>
            <a:r>
              <a:rPr lang="en-US" sz="1800" dirty="0">
                <a:solidFill>
                  <a:schemeClr val="dk1"/>
                </a:solidFill>
                <a:latin typeface="Montserrat"/>
                <a:ea typeface="Montserrat"/>
                <a:sym typeface="Montserrat"/>
              </a:rPr>
              <a:t>or targeted to a specific State</a:t>
            </a:r>
            <a:r>
              <a:rPr lang="en-US" sz="1800" i="0" dirty="0">
                <a:solidFill>
                  <a:schemeClr val="dk1"/>
                </a:solidFill>
                <a:latin typeface="Montserrat"/>
                <a:ea typeface="Montserrat"/>
                <a:sym typeface="Montserrat"/>
              </a:rPr>
              <a:t>, </a:t>
            </a:r>
            <a:r>
              <a:rPr lang="en-US" sz="1800" dirty="0">
                <a:solidFill>
                  <a:schemeClr val="dk1"/>
                </a:solidFill>
                <a:latin typeface="Montserrat"/>
                <a:ea typeface="Montserrat"/>
                <a:sym typeface="Montserrat"/>
              </a:rPr>
              <a:t>locality or Congressional district</a:t>
            </a:r>
            <a:r>
              <a:rPr lang="en-US" sz="1800" i="0" dirty="0">
                <a:solidFill>
                  <a:schemeClr val="dk1"/>
                </a:solidFill>
                <a:latin typeface="Montserrat"/>
                <a:ea typeface="Montserrat"/>
                <a:sym typeface="Montserrat"/>
              </a:rPr>
              <a:t>, </a:t>
            </a:r>
            <a:r>
              <a:rPr lang="en-US" sz="1800" dirty="0">
                <a:solidFill>
                  <a:schemeClr val="dk1"/>
                </a:solidFill>
                <a:latin typeface="Montserrat"/>
                <a:ea typeface="Montserrat"/>
                <a:sym typeface="Montserrat"/>
              </a:rPr>
              <a:t>other than through a statutory or administrative formula driven or competitive award process.” </a:t>
            </a:r>
            <a:endParaRPr lang="en-US" dirty="0">
              <a:solidFill>
                <a:schemeClr val="dk1"/>
              </a:solidFill>
              <a:latin typeface="Montserrat"/>
            </a:endParaRPr>
          </a:p>
        </p:txBody>
      </p:sp>
    </p:spTree>
    <p:extLst>
      <p:ext uri="{BB962C8B-B14F-4D97-AF65-F5344CB8AC3E}">
        <p14:creationId xmlns:p14="http://schemas.microsoft.com/office/powerpoint/2010/main" val="281996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105"/>
        <p:cNvGrpSpPr/>
        <p:nvPr/>
      </p:nvGrpSpPr>
      <p:grpSpPr>
        <a:xfrm>
          <a:off x="0" y="0"/>
          <a:ext cx="0" cy="0"/>
          <a:chOff x="0" y="0"/>
          <a:chExt cx="0" cy="0"/>
        </a:xfrm>
      </p:grpSpPr>
      <p:grpSp>
        <p:nvGrpSpPr>
          <p:cNvPr id="107" name="Google Shape;107;p4"/>
          <p:cNvGrpSpPr/>
          <p:nvPr/>
        </p:nvGrpSpPr>
        <p:grpSpPr>
          <a:xfrm>
            <a:off x="7559040" y="-128588"/>
            <a:ext cx="2194560" cy="7443788"/>
            <a:chOff x="0" y="-47625"/>
            <a:chExt cx="812800" cy="2756958"/>
          </a:xfrm>
        </p:grpSpPr>
        <p:sp>
          <p:nvSpPr>
            <p:cNvPr id="108" name="Google Shape;108;p4"/>
            <p:cNvSpPr/>
            <p:nvPr/>
          </p:nvSpPr>
          <p:spPr>
            <a:xfrm>
              <a:off x="0" y="0"/>
              <a:ext cx="812800" cy="2709333"/>
            </a:xfrm>
            <a:custGeom>
              <a:avLst/>
              <a:gdLst/>
              <a:ahLst/>
              <a:cxnLst/>
              <a:rect l="l" t="t" r="r" b="b"/>
              <a:pathLst>
                <a:path w="812800" h="2709333" extrusionOk="0">
                  <a:moveTo>
                    <a:pt x="0" y="0"/>
                  </a:moveTo>
                  <a:lnTo>
                    <a:pt x="812800" y="0"/>
                  </a:lnTo>
                  <a:lnTo>
                    <a:pt x="812800" y="2709333"/>
                  </a:lnTo>
                  <a:lnTo>
                    <a:pt x="0" y="2709333"/>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4"/>
            <p:cNvSpPr txBox="1"/>
            <p:nvPr/>
          </p:nvSpPr>
          <p:spPr>
            <a:xfrm>
              <a:off x="0" y="-47625"/>
              <a:ext cx="812800" cy="2756958"/>
            </a:xfrm>
            <a:prstGeom prst="rect">
              <a:avLst/>
            </a:prstGeom>
            <a:noFill/>
            <a:ln>
              <a:noFill/>
            </a:ln>
          </p:spPr>
          <p:txBody>
            <a:bodyPr spcFirstLastPara="1" wrap="square" lIns="50800" tIns="50800" rIns="50800" bIns="50800" anchor="ctr" anchorCtr="0">
              <a:noAutofit/>
            </a:bodyPr>
            <a:lstStyle/>
            <a:p>
              <a:pPr marL="0" marR="0" lvl="0" indent="0" algn="ctr" rtl="0">
                <a:lnSpc>
                  <a:spcPct val="9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4"/>
          <p:cNvSpPr/>
          <p:nvPr/>
        </p:nvSpPr>
        <p:spPr>
          <a:xfrm>
            <a:off x="8337890" y="6181481"/>
            <a:ext cx="1049950" cy="946082"/>
          </a:xfrm>
          <a:custGeom>
            <a:avLst/>
            <a:gdLst/>
            <a:ahLst/>
            <a:cxnLst/>
            <a:rect l="l" t="t" r="r" b="b"/>
            <a:pathLst>
              <a:path w="1049950" h="946082" extrusionOk="0">
                <a:moveTo>
                  <a:pt x="0" y="0"/>
                </a:moveTo>
                <a:lnTo>
                  <a:pt x="1049950" y="0"/>
                </a:lnTo>
                <a:lnTo>
                  <a:pt x="1049950" y="946082"/>
                </a:lnTo>
                <a:lnTo>
                  <a:pt x="0" y="9460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
          <p:cNvSpPr/>
          <p:nvPr/>
        </p:nvSpPr>
        <p:spPr>
          <a:xfrm>
            <a:off x="7559040" y="0"/>
            <a:ext cx="2194560" cy="7315200"/>
          </a:xfrm>
          <a:custGeom>
            <a:avLst/>
            <a:gdLst/>
            <a:ahLst/>
            <a:cxnLst/>
            <a:rect l="l" t="t" r="r" b="b"/>
            <a:pathLst>
              <a:path w="2194560" h="7315200" extrusionOk="0">
                <a:moveTo>
                  <a:pt x="0" y="0"/>
                </a:moveTo>
                <a:lnTo>
                  <a:pt x="2194560" y="0"/>
                </a:lnTo>
                <a:lnTo>
                  <a:pt x="2194560" y="7315200"/>
                </a:lnTo>
                <a:lnTo>
                  <a:pt x="0" y="7315200"/>
                </a:lnTo>
                <a:lnTo>
                  <a:pt x="0" y="0"/>
                </a:lnTo>
                <a:close/>
              </a:path>
            </a:pathLst>
          </a:custGeom>
          <a:solidFill>
            <a:srgbClr val="17A7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4"/>
          <p:cNvSpPr txBox="1"/>
          <p:nvPr/>
        </p:nvSpPr>
        <p:spPr>
          <a:xfrm>
            <a:off x="731520" y="769620"/>
            <a:ext cx="5746500" cy="755100"/>
          </a:xfrm>
          <a:prstGeom prst="rect">
            <a:avLst/>
          </a:prstGeom>
          <a:noFill/>
          <a:ln>
            <a:noFill/>
          </a:ln>
        </p:spPr>
        <p:txBody>
          <a:bodyPr spcFirstLastPara="1" wrap="square" lIns="0" tIns="0" rIns="0" bIns="0" anchor="t" anchorCtr="0">
            <a:spAutoFit/>
          </a:bodyPr>
          <a:lstStyle/>
          <a:p>
            <a:r>
              <a:rPr lang="en-US" sz="4900">
                <a:latin typeface="Montserrat SemiBold"/>
                <a:ea typeface="Montserrat SemiBold"/>
                <a:cs typeface="Montserrat SemiBold"/>
                <a:sym typeface="Montserrat SemiBold"/>
              </a:rPr>
              <a:t>SAMPLE FORM</a:t>
            </a:r>
            <a:endParaRPr>
              <a:latin typeface="Montserrat SemiBold"/>
              <a:ea typeface="Montserrat SemiBold"/>
              <a:cs typeface="Montserrat SemiBold"/>
              <a:sym typeface="Montserrat SemiBold"/>
            </a:endParaRPr>
          </a:p>
        </p:txBody>
      </p:sp>
      <p:sp>
        <p:nvSpPr>
          <p:cNvPr id="113" name="Google Shape;113;p4"/>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4">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F9A729D9-A750-5D60-BED7-9EC131F42308}"/>
              </a:ext>
            </a:extLst>
          </p:cNvPr>
          <p:cNvSpPr txBox="1"/>
          <p:nvPr/>
        </p:nvSpPr>
        <p:spPr>
          <a:xfrm>
            <a:off x="732190" y="1967848"/>
            <a:ext cx="60195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202124"/>
                </a:solidFill>
                <a:latin typeface="Montserrat"/>
              </a:rPr>
              <a:t>Congresswoman Marcy Kaptur - </a:t>
            </a:r>
            <a:r>
              <a:rPr lang="en-US" sz="1800">
                <a:solidFill>
                  <a:srgbClr val="202124"/>
                </a:solidFill>
                <a:latin typeface="Montserrat"/>
                <a:hlinkClick r:id="rId5"/>
              </a:rPr>
              <a:t>Community Project Funding Request Form</a:t>
            </a:r>
            <a:endParaRPr lang="en-US" sz="1800">
              <a:latin typeface="Montserrat"/>
            </a:endParaRPr>
          </a:p>
        </p:txBody>
      </p:sp>
    </p:spTree>
    <p:extLst>
      <p:ext uri="{BB962C8B-B14F-4D97-AF65-F5344CB8AC3E}">
        <p14:creationId xmlns:p14="http://schemas.microsoft.com/office/powerpoint/2010/main" val="347877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98"/>
        <p:cNvGrpSpPr/>
        <p:nvPr/>
      </p:nvGrpSpPr>
      <p:grpSpPr>
        <a:xfrm>
          <a:off x="0" y="0"/>
          <a:ext cx="0" cy="0"/>
          <a:chOff x="0" y="0"/>
          <a:chExt cx="0" cy="0"/>
        </a:xfrm>
      </p:grpSpPr>
      <p:sp>
        <p:nvSpPr>
          <p:cNvPr id="99" name="Google Shape;99;p3"/>
          <p:cNvSpPr txBox="1"/>
          <p:nvPr/>
        </p:nvSpPr>
        <p:spPr>
          <a:xfrm>
            <a:off x="914400" y="762000"/>
            <a:ext cx="7920900" cy="492443"/>
          </a:xfrm>
          <a:prstGeom prst="rect">
            <a:avLst/>
          </a:prstGeom>
          <a:noFill/>
          <a:ln>
            <a:noFill/>
          </a:ln>
        </p:spPr>
        <p:txBody>
          <a:bodyPr spcFirstLastPara="1" wrap="square" lIns="0" tIns="0" rIns="0" bIns="0" anchor="t" anchorCtr="0">
            <a:spAutoFit/>
          </a:bodyPr>
          <a:lstStyle/>
          <a:p>
            <a:r>
              <a:rPr lang="en-US" sz="3200" b="1">
                <a:latin typeface="Montserrat SemiBold"/>
                <a:ea typeface="Montserrat SemiBold"/>
                <a:cs typeface="Montserrat SemiBold"/>
                <a:sym typeface="Montserrat SemiBold"/>
              </a:rPr>
              <a:t>CURRENT SENATE RULES</a:t>
            </a:r>
            <a:endParaRPr lang="en-US" sz="3200">
              <a:latin typeface="Montserrat SemiBold"/>
              <a:ea typeface="Montserrat SemiBold"/>
              <a:cs typeface="Montserrat SemiBold"/>
            </a:endParaRPr>
          </a:p>
        </p:txBody>
      </p:sp>
      <p:sp>
        <p:nvSpPr>
          <p:cNvPr id="100" name="Google Shape;100;p3"/>
          <p:cNvSpPr/>
          <p:nvPr/>
        </p:nvSpPr>
        <p:spPr>
          <a:xfrm>
            <a:off x="8464344" y="6100529"/>
            <a:ext cx="1115472" cy="1005121"/>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3"/>
          <p:cNvSpPr txBox="1"/>
          <p:nvPr/>
        </p:nvSpPr>
        <p:spPr>
          <a:xfrm>
            <a:off x="787329" y="1695087"/>
            <a:ext cx="7920900" cy="5022873"/>
          </a:xfrm>
          <a:prstGeom prst="rect">
            <a:avLst/>
          </a:prstGeom>
          <a:noFill/>
          <a:ln>
            <a:noFill/>
          </a:ln>
        </p:spPr>
        <p:txBody>
          <a:bodyPr spcFirstLastPara="1" wrap="square" lIns="91425" tIns="45700" rIns="91425" bIns="45700" anchor="t" anchorCtr="0">
            <a:spAutoFit/>
          </a:bodyPr>
          <a:lstStyle/>
          <a:p>
            <a:pPr marL="327025" lvl="1" indent="-163195">
              <a:lnSpc>
                <a:spcPct val="135375"/>
              </a:lnSpc>
              <a:buFont typeface="Montserrat,Sans-Serif"/>
              <a:buChar char="•"/>
            </a:pPr>
            <a:r>
              <a:rPr lang="en-US" sz="1600" b="1" i="1" u="sng" dirty="0">
                <a:solidFill>
                  <a:schemeClr val="dk1"/>
                </a:solidFill>
                <a:latin typeface="Montserrat"/>
                <a:ea typeface="Montserrat"/>
              </a:rPr>
              <a:t>Cap on Funding</a:t>
            </a:r>
            <a:r>
              <a:rPr lang="en-US" sz="1600" dirty="0">
                <a:solidFill>
                  <a:schemeClr val="dk1"/>
                </a:solidFill>
                <a:latin typeface="Montserrat"/>
                <a:ea typeface="Montserrat"/>
              </a:rPr>
              <a:t>: Funding for CDS items shall not exceed one percent of discretionary spending. Individual awards are typically capped around $2 million per award, but most awards are typically funded at lower levels.</a:t>
            </a:r>
          </a:p>
          <a:p>
            <a:pPr marL="163830" lvl="1">
              <a:lnSpc>
                <a:spcPct val="135375"/>
              </a:lnSpc>
            </a:pPr>
            <a:endParaRPr lang="en-US" sz="1600">
              <a:solidFill>
                <a:schemeClr val="dk1"/>
              </a:solidFill>
              <a:latin typeface="Montserrat"/>
              <a:ea typeface="Montserrat"/>
            </a:endParaRPr>
          </a:p>
          <a:p>
            <a:pPr marL="327025" lvl="1" indent="-163195">
              <a:lnSpc>
                <a:spcPct val="135375"/>
              </a:lnSpc>
              <a:buFont typeface="Montserrat,Sans-Serif"/>
              <a:buChar char="•"/>
            </a:pPr>
            <a:r>
              <a:rPr lang="en-US" sz="1600" b="1" i="1" u="sng" dirty="0">
                <a:solidFill>
                  <a:schemeClr val="dk1"/>
                </a:solidFill>
                <a:latin typeface="Montserrat"/>
                <a:ea typeface="Montserrat"/>
              </a:rPr>
              <a:t>Ban on for-profits</a:t>
            </a:r>
            <a:r>
              <a:rPr lang="en-US" sz="1600" dirty="0">
                <a:solidFill>
                  <a:schemeClr val="dk1"/>
                </a:solidFill>
                <a:latin typeface="Montserrat"/>
                <a:ea typeface="Montserrat"/>
              </a:rPr>
              <a:t>: For-profit entities are ineligible for CDS items, and Senators must certify that none of the entities for which they have requested CDS is a for-profit entity.  </a:t>
            </a:r>
          </a:p>
          <a:p>
            <a:pPr marL="163830" lvl="1">
              <a:lnSpc>
                <a:spcPct val="135375"/>
              </a:lnSpc>
            </a:pPr>
            <a:endParaRPr lang="en-US" sz="1600">
              <a:solidFill>
                <a:schemeClr val="dk1"/>
              </a:solidFill>
              <a:latin typeface="Montserrat"/>
              <a:ea typeface="Montserrat"/>
            </a:endParaRPr>
          </a:p>
          <a:p>
            <a:pPr marL="327025" lvl="1" indent="-163195">
              <a:lnSpc>
                <a:spcPct val="135375"/>
              </a:lnSpc>
              <a:buFont typeface="Montserrat,Sans-Serif"/>
              <a:buChar char="•"/>
            </a:pPr>
            <a:r>
              <a:rPr lang="en-US" sz="1600" b="1" i="1" u="sng" dirty="0">
                <a:solidFill>
                  <a:schemeClr val="dk1"/>
                </a:solidFill>
                <a:latin typeface="Montserrat"/>
                <a:ea typeface="Montserrat"/>
              </a:rPr>
              <a:t>Transparency</a:t>
            </a:r>
            <a:r>
              <a:rPr lang="en-US" sz="1600" dirty="0">
                <a:solidFill>
                  <a:schemeClr val="dk1"/>
                </a:solidFill>
                <a:latin typeface="Montserrat"/>
                <a:ea typeface="Montserrat"/>
              </a:rPr>
              <a:t>: Senators are required to publish their CDS requests on their websites and make public the previously mentioned financial certification letter. The Committee will provide a link to each requesting Senator’s financial certification letter and disclosure on the Committee’s website. </a:t>
            </a:r>
          </a:p>
          <a:p>
            <a:endParaRPr lang="en-US" sz="1800">
              <a:solidFill>
                <a:schemeClr val="dk1"/>
              </a:solidFill>
              <a:latin typeface="Montserrat"/>
              <a:ea typeface="Montserrat"/>
            </a:endParaRPr>
          </a:p>
        </p:txBody>
      </p:sp>
    </p:spTree>
    <p:extLst>
      <p:ext uri="{BB962C8B-B14F-4D97-AF65-F5344CB8AC3E}">
        <p14:creationId xmlns:p14="http://schemas.microsoft.com/office/powerpoint/2010/main" val="213887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BFD"/>
        </a:solidFill>
        <a:effectLst/>
      </p:bgPr>
    </p:bg>
    <p:spTree>
      <p:nvGrpSpPr>
        <p:cNvPr id="1" name="Shape 98"/>
        <p:cNvGrpSpPr/>
        <p:nvPr/>
      </p:nvGrpSpPr>
      <p:grpSpPr>
        <a:xfrm>
          <a:off x="0" y="0"/>
          <a:ext cx="0" cy="0"/>
          <a:chOff x="0" y="0"/>
          <a:chExt cx="0" cy="0"/>
        </a:xfrm>
      </p:grpSpPr>
      <p:sp>
        <p:nvSpPr>
          <p:cNvPr id="99" name="Google Shape;99;p3"/>
          <p:cNvSpPr txBox="1"/>
          <p:nvPr/>
        </p:nvSpPr>
        <p:spPr>
          <a:xfrm>
            <a:off x="672353" y="741829"/>
            <a:ext cx="7920900" cy="492443"/>
          </a:xfrm>
          <a:prstGeom prst="rect">
            <a:avLst/>
          </a:prstGeom>
          <a:noFill/>
          <a:ln>
            <a:noFill/>
          </a:ln>
        </p:spPr>
        <p:txBody>
          <a:bodyPr spcFirstLastPara="1" wrap="square" lIns="0" tIns="0" rIns="0" bIns="0" anchor="t" anchorCtr="0">
            <a:spAutoFit/>
          </a:bodyPr>
          <a:lstStyle/>
          <a:p>
            <a:r>
              <a:rPr lang="en-US" sz="3200" b="1" dirty="0">
                <a:latin typeface="Montserrat SemiBold"/>
                <a:ea typeface="Montserrat SemiBold"/>
                <a:cs typeface="Montserrat SemiBold"/>
              </a:rPr>
              <a:t>CURRENT HOUSE RULES</a:t>
            </a:r>
          </a:p>
        </p:txBody>
      </p:sp>
      <p:sp>
        <p:nvSpPr>
          <p:cNvPr id="100" name="Google Shape;100;p3"/>
          <p:cNvSpPr/>
          <p:nvPr/>
        </p:nvSpPr>
        <p:spPr>
          <a:xfrm>
            <a:off x="8820947" y="6466770"/>
            <a:ext cx="758869" cy="638880"/>
          </a:xfrm>
          <a:custGeom>
            <a:avLst/>
            <a:gdLst/>
            <a:ahLst/>
            <a:cxnLst/>
            <a:rect l="l" t="t" r="r" b="b"/>
            <a:pathLst>
              <a:path w="1115472" h="1005121" extrusionOk="0">
                <a:moveTo>
                  <a:pt x="0" y="0"/>
                </a:moveTo>
                <a:lnTo>
                  <a:pt x="1115472" y="0"/>
                </a:lnTo>
                <a:lnTo>
                  <a:pt x="1115472" y="1005121"/>
                </a:lnTo>
                <a:lnTo>
                  <a:pt x="0" y="1005121"/>
                </a:lnTo>
                <a:lnTo>
                  <a:pt x="0" y="0"/>
                </a:lnTo>
                <a:close/>
              </a:path>
            </a:pathLst>
          </a:custGeom>
          <a:blipFill rotWithShape="1">
            <a:blip r:embed="rId3">
              <a:alphaModFix amt="3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3"/>
          <p:cNvSpPr txBox="1"/>
          <p:nvPr/>
        </p:nvSpPr>
        <p:spPr>
          <a:xfrm>
            <a:off x="433808" y="1415504"/>
            <a:ext cx="8875056" cy="5701520"/>
          </a:xfrm>
          <a:prstGeom prst="rect">
            <a:avLst/>
          </a:prstGeom>
          <a:noFill/>
          <a:ln>
            <a:noFill/>
          </a:ln>
        </p:spPr>
        <p:txBody>
          <a:bodyPr spcFirstLastPara="1" wrap="square" lIns="91425" tIns="45700" rIns="91425" bIns="45700" anchor="t" anchorCtr="0">
            <a:spAutoFit/>
          </a:bodyPr>
          <a:lstStyle/>
          <a:p>
            <a:pPr marL="327025" lvl="1" indent="-163195">
              <a:lnSpc>
                <a:spcPct val="135375"/>
              </a:lnSpc>
              <a:buFont typeface="Montserrat,Sans-Serif"/>
              <a:buChar char="•"/>
            </a:pPr>
            <a:r>
              <a:rPr lang="en-US" sz="1350" b="1" i="1" u="sng" dirty="0">
                <a:solidFill>
                  <a:schemeClr val="dk1"/>
                </a:solidFill>
                <a:latin typeface="Montserrat"/>
                <a:ea typeface="Montserrat"/>
              </a:rPr>
              <a:t>New Congress, new rules</a:t>
            </a:r>
            <a:r>
              <a:rPr lang="en-US" sz="1350" dirty="0">
                <a:solidFill>
                  <a:schemeClr val="dk1"/>
                </a:solidFill>
                <a:latin typeface="Montserrat"/>
                <a:ea typeface="Montserrat"/>
              </a:rPr>
              <a:t> – Be on the lookout for updated guidance in early 2025 for FY 26 submissions. </a:t>
            </a:r>
          </a:p>
          <a:p>
            <a:pPr marL="163830" lvl="1">
              <a:lnSpc>
                <a:spcPct val="135375"/>
              </a:lnSpc>
            </a:pPr>
            <a:endParaRPr lang="en-US" sz="1350" dirty="0">
              <a:solidFill>
                <a:schemeClr val="dk1"/>
              </a:solidFill>
              <a:latin typeface="Montserrat"/>
              <a:ea typeface="Montserrat"/>
            </a:endParaRPr>
          </a:p>
          <a:p>
            <a:pPr marL="327025" lvl="1" indent="-163195">
              <a:lnSpc>
                <a:spcPct val="135375"/>
              </a:lnSpc>
              <a:buFont typeface="Montserrat,Sans-Serif"/>
              <a:buChar char="•"/>
            </a:pPr>
            <a:r>
              <a:rPr lang="en-US" sz="1350" b="1" i="1" u="sng" dirty="0">
                <a:solidFill>
                  <a:schemeClr val="dk1"/>
                </a:solidFill>
                <a:latin typeface="Montserrat"/>
                <a:ea typeface="Montserrat"/>
              </a:rPr>
              <a:t>Restrictions on Accounts</a:t>
            </a:r>
            <a:r>
              <a:rPr lang="en-US" sz="1350" dirty="0">
                <a:solidFill>
                  <a:schemeClr val="dk1"/>
                </a:solidFill>
                <a:latin typeface="Montserrat"/>
                <a:ea typeface="Montserrat"/>
              </a:rPr>
              <a:t> -  The House currently does not allow earmarks in the Labor-HHS bill. However, if the House majority flips in the 119th Congress, then this could change.  </a:t>
            </a:r>
          </a:p>
          <a:p>
            <a:pPr marL="163830" lvl="1">
              <a:lnSpc>
                <a:spcPct val="135375"/>
              </a:lnSpc>
            </a:pPr>
            <a:endParaRPr lang="en-US" sz="1350" dirty="0">
              <a:solidFill>
                <a:schemeClr val="dk1"/>
              </a:solidFill>
              <a:latin typeface="Montserrat"/>
              <a:ea typeface="Montserrat"/>
            </a:endParaRPr>
          </a:p>
          <a:p>
            <a:pPr marL="327025" lvl="1" indent="-163195">
              <a:lnSpc>
                <a:spcPct val="135375"/>
              </a:lnSpc>
              <a:buFont typeface="Montserrat,Sans-Serif"/>
              <a:buChar char="•"/>
            </a:pPr>
            <a:r>
              <a:rPr lang="en-US" sz="1350" b="1" i="1" u="sng" dirty="0">
                <a:solidFill>
                  <a:schemeClr val="dk1"/>
                </a:solidFill>
                <a:latin typeface="Montserrat"/>
                <a:ea typeface="Montserrat"/>
              </a:rPr>
              <a:t>Limit on the number of Community Project Funding requests</a:t>
            </a:r>
            <a:r>
              <a:rPr lang="en-US" sz="1350" dirty="0">
                <a:solidFill>
                  <a:schemeClr val="dk1"/>
                </a:solidFill>
                <a:latin typeface="Montserrat"/>
                <a:ea typeface="Montserrat"/>
              </a:rPr>
              <a:t> - Given the limited scope for which the Committee will consider Community Project Funding (CPF) requests, House Members were allowed to submit up to 15 requests across all bills for FY25.  </a:t>
            </a:r>
          </a:p>
          <a:p>
            <a:pPr marL="784225" lvl="2" indent="-163195">
              <a:lnSpc>
                <a:spcPct val="135375"/>
              </a:lnSpc>
              <a:buFont typeface="Wingdings,Sans-Serif"/>
              <a:buChar char="§"/>
            </a:pPr>
            <a:r>
              <a:rPr lang="en-US" sz="1350" dirty="0">
                <a:solidFill>
                  <a:schemeClr val="dk1"/>
                </a:solidFill>
                <a:latin typeface="Montserrat"/>
                <a:ea typeface="Montserrat"/>
              </a:rPr>
              <a:t>Members will be required to prioritize their community project requests when they are submitted to the Member database. The prioritization of CPF requests is separate from programmatic and language requests. </a:t>
            </a:r>
          </a:p>
          <a:p>
            <a:pPr marL="621030" lvl="2">
              <a:lnSpc>
                <a:spcPct val="135375"/>
              </a:lnSpc>
            </a:pPr>
            <a:endParaRPr lang="en-US" sz="1350" dirty="0">
              <a:solidFill>
                <a:schemeClr val="dk1"/>
              </a:solidFill>
              <a:latin typeface="Montserrat"/>
              <a:ea typeface="Montserrat"/>
            </a:endParaRPr>
          </a:p>
          <a:p>
            <a:pPr marL="327025" lvl="1" indent="-163195">
              <a:lnSpc>
                <a:spcPct val="135375"/>
              </a:lnSpc>
              <a:buFont typeface="Montserrat,Sans-Serif"/>
              <a:buChar char="•"/>
            </a:pPr>
            <a:r>
              <a:rPr lang="en-US" sz="1350" b="1" i="1" u="sng" dirty="0">
                <a:solidFill>
                  <a:schemeClr val="dk1"/>
                </a:solidFill>
                <a:latin typeface="Montserrat"/>
                <a:ea typeface="Montserrat"/>
              </a:rPr>
              <a:t>Federal Nexus requirement</a:t>
            </a:r>
            <a:r>
              <a:rPr lang="en-US" sz="1350" dirty="0">
                <a:solidFill>
                  <a:schemeClr val="dk1"/>
                </a:solidFill>
                <a:latin typeface="Montserrat"/>
                <a:ea typeface="Montserrat"/>
              </a:rPr>
              <a:t> – In order to ensure a federal nexus exists for each funded project, the Committee will only fund projects that are tied to a federal authorization law.</a:t>
            </a:r>
          </a:p>
          <a:p>
            <a:pPr marL="163830" lvl="1">
              <a:lnSpc>
                <a:spcPct val="135375"/>
              </a:lnSpc>
            </a:pPr>
            <a:r>
              <a:rPr lang="en-US" sz="1350" dirty="0">
                <a:solidFill>
                  <a:schemeClr val="dk1"/>
                </a:solidFill>
                <a:latin typeface="Montserrat"/>
                <a:ea typeface="Montserrat"/>
              </a:rPr>
              <a:t>  </a:t>
            </a:r>
            <a:endParaRPr lang="en-US" sz="1350" dirty="0">
              <a:solidFill>
                <a:schemeClr val="dk1"/>
              </a:solidFill>
            </a:endParaRPr>
          </a:p>
          <a:p>
            <a:pPr marL="327025" lvl="1" indent="-163195">
              <a:lnSpc>
                <a:spcPct val="135375"/>
              </a:lnSpc>
              <a:buFont typeface="Montserrat,Sans-Serif"/>
              <a:buChar char="•"/>
            </a:pPr>
            <a:r>
              <a:rPr lang="en-US" sz="1350" b="1" i="1" u="sng" dirty="0">
                <a:solidFill>
                  <a:schemeClr val="dk1"/>
                </a:solidFill>
                <a:latin typeface="Montserrat"/>
                <a:ea typeface="Montserrat"/>
              </a:rPr>
              <a:t>One-year funding</a:t>
            </a:r>
            <a:r>
              <a:rPr lang="en-US" sz="1350" dirty="0">
                <a:solidFill>
                  <a:schemeClr val="dk1"/>
                </a:solidFill>
                <a:latin typeface="Montserrat"/>
                <a:ea typeface="Montserrat"/>
              </a:rPr>
              <a:t> - Each project request must be for this fiscal year's funds only and cannot include a request for multiyear funding. However, the performance period for a project funded with amounts provided in this fiscal year will depend on the appropriations account from which it is funded, and may be longer than one year. </a:t>
            </a:r>
          </a:p>
        </p:txBody>
      </p:sp>
    </p:spTree>
    <p:extLst>
      <p:ext uri="{BB962C8B-B14F-4D97-AF65-F5344CB8AC3E}">
        <p14:creationId xmlns:p14="http://schemas.microsoft.com/office/powerpoint/2010/main" val="24826773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2797039E10F4B877B1785F1083F48" ma:contentTypeVersion="18" ma:contentTypeDescription="Create a new document." ma:contentTypeScope="" ma:versionID="0cce6f2e033c630cd7d46d1152b75b0b">
  <xsd:schema xmlns:xsd="http://www.w3.org/2001/XMLSchema" xmlns:xs="http://www.w3.org/2001/XMLSchema" xmlns:p="http://schemas.microsoft.com/office/2006/metadata/properties" xmlns:ns2="a5ec7bdb-4640-4ce8-bdb9-aaf32c714275" xmlns:ns3="f695447e-dcab-4201-b6d4-9a6c9a18ca9c" targetNamespace="http://schemas.microsoft.com/office/2006/metadata/properties" ma:root="true" ma:fieldsID="c8d3157bdf1cfc5f5c35b556cf60280c" ns2:_="" ns3:_="">
    <xsd:import namespace="a5ec7bdb-4640-4ce8-bdb9-aaf32c714275"/>
    <xsd:import namespace="f695447e-dcab-4201-b6d4-9a6c9a18ca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c7bdb-4640-4ce8-bdb9-aaf32c714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90e5d-d177-4975-b4ef-fb844f368b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95447e-dcab-4201-b6d4-9a6c9a18ca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087f6d-bab2-4576-8bf9-71eecf17b314}" ma:internalName="TaxCatchAll" ma:showField="CatchAllData" ma:web="f695447e-dcab-4201-b6d4-9a6c9a18c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95447e-dcab-4201-b6d4-9a6c9a18ca9c">
      <UserInfo>
        <DisplayName/>
        <AccountId xsi:nil="true"/>
        <AccountType/>
      </UserInfo>
    </SharedWithUsers>
    <lcf76f155ced4ddcb4097134ff3c332f xmlns="a5ec7bdb-4640-4ce8-bdb9-aaf32c714275">
      <Terms xmlns="http://schemas.microsoft.com/office/infopath/2007/PartnerControls"/>
    </lcf76f155ced4ddcb4097134ff3c332f>
    <TaxCatchAll xmlns="f695447e-dcab-4201-b6d4-9a6c9a18ca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20FF2B-3B13-409B-B26E-D24D2A9FC36B}">
  <ds:schemaRefs>
    <ds:schemaRef ds:uri="a5ec7bdb-4640-4ce8-bdb9-aaf32c714275"/>
    <ds:schemaRef ds:uri="f695447e-dcab-4201-b6d4-9a6c9a18ca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B6044F-1D9D-4EE7-A8DD-65A4CC915533}">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a5ec7bdb-4640-4ce8-bdb9-aaf32c714275"/>
    <ds:schemaRef ds:uri="http://schemas.microsoft.com/office/infopath/2007/PartnerControls"/>
    <ds:schemaRef ds:uri="f695447e-dcab-4201-b6d4-9a6c9a18ca9c"/>
    <ds:schemaRef ds:uri="http://www.w3.org/XML/1998/namespace"/>
  </ds:schemaRefs>
</ds:datastoreItem>
</file>

<file path=customXml/itemProps3.xml><?xml version="1.0" encoding="utf-8"?>
<ds:datastoreItem xmlns:ds="http://schemas.openxmlformats.org/officeDocument/2006/customXml" ds:itemID="{F27FE892-E7A9-4D56-9D49-2AB4348E43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1612</Words>
  <Application>Microsoft Office PowerPoint</Application>
  <PresentationFormat>Custom</PresentationFormat>
  <Paragraphs>144</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Wingdings</vt:lpstr>
      <vt:lpstr>Wingdings,Sans-Serif</vt:lpstr>
      <vt:lpstr>Courier New</vt:lpstr>
      <vt:lpstr>Montserrat,Sans-Serif</vt:lpstr>
      <vt:lpstr>Montserrat SemiBold</vt:lpstr>
      <vt:lpstr>Montserrat</vt: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Applebee</dc:creator>
  <cp:lastModifiedBy>Isabella Nielsen</cp:lastModifiedBy>
  <cp:revision>306</cp:revision>
  <dcterms:created xsi:type="dcterms:W3CDTF">2006-08-16T00:00:00Z</dcterms:created>
  <dcterms:modified xsi:type="dcterms:W3CDTF">2024-10-25T17:51:29Z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0x010100B782797039E10F4B877B1785F1083F48</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{"FileActivityType":"9","FileActivityTimeStamp":"2024-10-08T14:52:33.607Z","FileActivityUsersOnPage":[{"DisplayName":"Isabella Nielsen","Id":"inielsen@vennstrategies.com"},{"DisplayName":"Isabella Nielsen","Id":"inielsen@vennstrategies.com"}],"FileActivityNavigationId":null}</vt:lpwstr>
  </property>
  <property fmtid="{D5CDD505-2E9C-101B-9397-08002B2CF9AE}" pid="7" name="TriggerFlowInfo">
    <vt:lpwstr/>
  </property>
</Properties>
</file>