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5" r:id="rId4"/>
  </p:sldMasterIdLst>
  <p:notesMasterIdLst>
    <p:notesMasterId r:id="rId36"/>
  </p:notesMasterIdLst>
  <p:sldIdLst>
    <p:sldId id="256" r:id="rId5"/>
    <p:sldId id="258" r:id="rId6"/>
    <p:sldId id="287" r:id="rId7"/>
    <p:sldId id="4425" r:id="rId8"/>
    <p:sldId id="2147469951" r:id="rId9"/>
    <p:sldId id="342" r:id="rId10"/>
    <p:sldId id="259" r:id="rId11"/>
    <p:sldId id="2147469915" r:id="rId12"/>
    <p:sldId id="2147478090" r:id="rId13"/>
    <p:sldId id="2147478093" r:id="rId14"/>
    <p:sldId id="2147478087" r:id="rId15"/>
    <p:sldId id="2147469919" r:id="rId16"/>
    <p:sldId id="278" r:id="rId17"/>
    <p:sldId id="4423" r:id="rId18"/>
    <p:sldId id="4424" r:id="rId19"/>
    <p:sldId id="281" r:id="rId20"/>
    <p:sldId id="346" r:id="rId21"/>
    <p:sldId id="324" r:id="rId22"/>
    <p:sldId id="310" r:id="rId23"/>
    <p:sldId id="313" r:id="rId24"/>
    <p:sldId id="347" r:id="rId25"/>
    <p:sldId id="345" r:id="rId26"/>
    <p:sldId id="289" r:id="rId27"/>
    <p:sldId id="4419" r:id="rId28"/>
    <p:sldId id="774" r:id="rId29"/>
    <p:sldId id="743" r:id="rId30"/>
    <p:sldId id="4420" r:id="rId31"/>
    <p:sldId id="4421" r:id="rId32"/>
    <p:sldId id="4422" r:id="rId33"/>
    <p:sldId id="2147478094" r:id="rId34"/>
    <p:sldId id="264" r:id="rId35"/>
  </p:sldIdLst>
  <p:sldSz cx="9753600" cy="7315200"/>
  <p:notesSz cx="6858000" cy="9144000"/>
  <p:embeddedFontLst>
    <p:embeddedFont>
      <p:font typeface="Arial Nova" panose="020B0504020202020204" pitchFamily="34" charset="0"/>
      <p:regular r:id="rId37"/>
      <p:bold r:id="rId38"/>
      <p:italic r:id="rId39"/>
      <p:boldItalic r:id="rId40"/>
    </p:embeddedFont>
    <p:embeddedFont>
      <p:font typeface="Arial Nova Cond" panose="020B0506020202020204" pitchFamily="34" charset="0"/>
      <p:regular r:id="rId41"/>
      <p:bold r:id="rId42"/>
      <p:italic r:id="rId43"/>
      <p:boldItalic r:id="rId44"/>
    </p:embeddedFont>
    <p:embeddedFont>
      <p:font typeface="Arial Nova Cond Light" panose="020B0306020202020204" pitchFamily="34" charset="0"/>
      <p:regular r:id="rId45"/>
      <p:italic r:id="rId46"/>
    </p:embeddedFont>
    <p:embeddedFont>
      <p:font typeface="Malgun Gothic" panose="020B0503020000020004" pitchFamily="34" charset="-127"/>
      <p:regular r:id="rId47"/>
      <p:bold r:id="rId48"/>
    </p:embeddedFont>
    <p:embeddedFont>
      <p:font typeface="Montserrat SemiBold" panose="00000700000000000000" pitchFamily="2" charset="0"/>
      <p:regular r:id="rId49"/>
      <p:bold r:id="rId50"/>
      <p:italic r:id="rId51"/>
      <p:boldItalic r:id="rId52"/>
    </p:embeddedFont>
    <p:embeddedFont>
      <p:font typeface="Segoe UI Light" panose="020B0502040204020203" pitchFamily="34" charset="0"/>
      <p:regular r:id="rId53"/>
      <p: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hQPtjdqjcXzB3ZVRv2kf0Yhe8m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1A7AF-480D-4EE2-9AA0-F683D2624E6A}" v="150" dt="2024-10-08T14:51:14.6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59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customschemas.google.com/relationships/presentationmetadata" Target="metadata"/><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ezl Perez Schewe" userId="97b0d70c66ba8ba3" providerId="LiveId" clId="{8C51A7AF-480D-4EE2-9AA0-F683D2624E6A}"/>
    <pc:docChg chg="undo custSel addSld delSld modSld delMainMaster">
      <pc:chgData name="Liezl Perez Schewe" userId="97b0d70c66ba8ba3" providerId="LiveId" clId="{8C51A7AF-480D-4EE2-9AA0-F683D2624E6A}" dt="2024-10-08T14:58:54.576" v="1352" actId="6549"/>
      <pc:docMkLst>
        <pc:docMk/>
      </pc:docMkLst>
      <pc:sldChg chg="modSp mod">
        <pc:chgData name="Liezl Perez Schewe" userId="97b0d70c66ba8ba3" providerId="LiveId" clId="{8C51A7AF-480D-4EE2-9AA0-F683D2624E6A}" dt="2024-10-08T14:58:54.576" v="1352" actId="6549"/>
        <pc:sldMkLst>
          <pc:docMk/>
          <pc:sldMk cId="0" sldId="256"/>
        </pc:sldMkLst>
        <pc:spChg chg="mod">
          <ac:chgData name="Liezl Perez Schewe" userId="97b0d70c66ba8ba3" providerId="LiveId" clId="{8C51A7AF-480D-4EE2-9AA0-F683D2624E6A}" dt="2024-10-08T14:58:54.576" v="1352" actId="6549"/>
          <ac:spMkLst>
            <pc:docMk/>
            <pc:sldMk cId="0" sldId="256"/>
            <ac:spMk id="86" creationId="{00000000-0000-0000-0000-000000000000}"/>
          </ac:spMkLst>
        </pc:spChg>
        <pc:spChg chg="mod">
          <ac:chgData name="Liezl Perez Schewe" userId="97b0d70c66ba8ba3" providerId="LiveId" clId="{8C51A7AF-480D-4EE2-9AA0-F683D2624E6A}" dt="2024-09-10T17:10:48.854" v="16" actId="20577"/>
          <ac:spMkLst>
            <pc:docMk/>
            <pc:sldMk cId="0" sldId="256"/>
            <ac:spMk id="87" creationId="{00000000-0000-0000-0000-000000000000}"/>
          </ac:spMkLst>
        </pc:spChg>
      </pc:sldChg>
      <pc:sldChg chg="del">
        <pc:chgData name="Liezl Perez Schewe" userId="97b0d70c66ba8ba3" providerId="LiveId" clId="{8C51A7AF-480D-4EE2-9AA0-F683D2624E6A}" dt="2024-09-10T17:50:57.299" v="271" actId="47"/>
        <pc:sldMkLst>
          <pc:docMk/>
          <pc:sldMk cId="2718602902" sldId="257"/>
        </pc:sldMkLst>
      </pc:sldChg>
      <pc:sldChg chg="addSp delSp modSp mod">
        <pc:chgData name="Liezl Perez Schewe" userId="97b0d70c66ba8ba3" providerId="LiveId" clId="{8C51A7AF-480D-4EE2-9AA0-F683D2624E6A}" dt="2024-10-08T14:56:27.291" v="1351" actId="114"/>
        <pc:sldMkLst>
          <pc:docMk/>
          <pc:sldMk cId="0" sldId="258"/>
        </pc:sldMkLst>
        <pc:spChg chg="add del mod">
          <ac:chgData name="Liezl Perez Schewe" userId="97b0d70c66ba8ba3" providerId="LiveId" clId="{8C51A7AF-480D-4EE2-9AA0-F683D2624E6A}" dt="2024-10-04T14:36:35.391" v="553" actId="478"/>
          <ac:spMkLst>
            <pc:docMk/>
            <pc:sldMk cId="0" sldId="258"/>
            <ac:spMk id="2" creationId="{B73A162F-D60B-EBA5-5834-22A0DCF97F2C}"/>
          </ac:spMkLst>
        </pc:spChg>
        <pc:spChg chg="del">
          <ac:chgData name="Liezl Perez Schewe" userId="97b0d70c66ba8ba3" providerId="LiveId" clId="{8C51A7AF-480D-4EE2-9AA0-F683D2624E6A}" dt="2024-09-10T17:11:05.548" v="20" actId="478"/>
          <ac:spMkLst>
            <pc:docMk/>
            <pc:sldMk cId="0" sldId="258"/>
            <ac:spMk id="2" creationId="{CA8735A8-5A36-3EAD-C9FA-C153BE81BBB5}"/>
          </ac:spMkLst>
        </pc:spChg>
        <pc:spChg chg="add mod">
          <ac:chgData name="Liezl Perez Schewe" userId="97b0d70c66ba8ba3" providerId="LiveId" clId="{8C51A7AF-480D-4EE2-9AA0-F683D2624E6A}" dt="2024-10-08T14:54:41.428" v="1343" actId="113"/>
          <ac:spMkLst>
            <pc:docMk/>
            <pc:sldMk cId="0" sldId="258"/>
            <ac:spMk id="3" creationId="{183B669A-6AD6-4103-181C-D3703D52E1C6}"/>
          </ac:spMkLst>
        </pc:spChg>
        <pc:spChg chg="mod">
          <ac:chgData name="Liezl Perez Schewe" userId="97b0d70c66ba8ba3" providerId="LiveId" clId="{8C51A7AF-480D-4EE2-9AA0-F683D2624E6A}" dt="2024-10-08T14:54:20.854" v="1339" actId="113"/>
          <ac:spMkLst>
            <pc:docMk/>
            <pc:sldMk cId="0" sldId="258"/>
            <ac:spMk id="4" creationId="{5E245467-9C37-ABAC-D0B1-867D305A1E54}"/>
          </ac:spMkLst>
        </pc:spChg>
        <pc:spChg chg="add mod">
          <ac:chgData name="Liezl Perez Schewe" userId="97b0d70c66ba8ba3" providerId="LiveId" clId="{8C51A7AF-480D-4EE2-9AA0-F683D2624E6A}" dt="2024-10-08T14:54:29.854" v="1341" actId="113"/>
          <ac:spMkLst>
            <pc:docMk/>
            <pc:sldMk cId="0" sldId="258"/>
            <ac:spMk id="6" creationId="{CE3FD5B6-DC74-998C-364D-0E8827B42E97}"/>
          </ac:spMkLst>
        </pc:spChg>
        <pc:spChg chg="add mod">
          <ac:chgData name="Liezl Perez Schewe" userId="97b0d70c66ba8ba3" providerId="LiveId" clId="{8C51A7AF-480D-4EE2-9AA0-F683D2624E6A}" dt="2024-10-08T14:56:27.291" v="1351" actId="114"/>
          <ac:spMkLst>
            <pc:docMk/>
            <pc:sldMk cId="0" sldId="258"/>
            <ac:spMk id="7" creationId="{6E855127-42C5-44AA-E353-31B63C290EB8}"/>
          </ac:spMkLst>
        </pc:spChg>
        <pc:spChg chg="mod">
          <ac:chgData name="Liezl Perez Schewe" userId="97b0d70c66ba8ba3" providerId="LiveId" clId="{8C51A7AF-480D-4EE2-9AA0-F683D2624E6A}" dt="2024-10-08T14:56:08.775" v="1348" actId="6549"/>
          <ac:spMkLst>
            <pc:docMk/>
            <pc:sldMk cId="0" sldId="258"/>
            <ac:spMk id="9" creationId="{3610D68D-ED43-68CB-01BB-1F19910D3E1C}"/>
          </ac:spMkLst>
        </pc:spChg>
        <pc:spChg chg="del mod">
          <ac:chgData name="Liezl Perez Schewe" userId="97b0d70c66ba8ba3" providerId="LiveId" clId="{8C51A7AF-480D-4EE2-9AA0-F683D2624E6A}" dt="2024-10-04T15:47:47.396" v="755" actId="21"/>
          <ac:spMkLst>
            <pc:docMk/>
            <pc:sldMk cId="0" sldId="258"/>
            <ac:spMk id="12" creationId="{183B669A-6AD6-4103-181C-D3703D52E1C6}"/>
          </ac:spMkLst>
        </pc:spChg>
        <pc:spChg chg="mod">
          <ac:chgData name="Liezl Perez Schewe" userId="97b0d70c66ba8ba3" providerId="LiveId" clId="{8C51A7AF-480D-4EE2-9AA0-F683D2624E6A}" dt="2024-09-10T17:48:07.802" v="144" actId="1076"/>
          <ac:spMkLst>
            <pc:docMk/>
            <pc:sldMk cId="0" sldId="258"/>
            <ac:spMk id="100" creationId="{00000000-0000-0000-0000-000000000000}"/>
          </ac:spMkLst>
        </pc:spChg>
        <pc:picChg chg="add mod">
          <ac:chgData name="Liezl Perez Schewe" userId="97b0d70c66ba8ba3" providerId="LiveId" clId="{8C51A7AF-480D-4EE2-9AA0-F683D2624E6A}" dt="2024-10-04T15:59:07.716" v="1240" actId="1036"/>
          <ac:picMkLst>
            <pc:docMk/>
            <pc:sldMk cId="0" sldId="258"/>
            <ac:picMk id="2" creationId="{0C30425D-AC7A-8502-9C7C-BD188900C4F4}"/>
          </ac:picMkLst>
        </pc:picChg>
        <pc:picChg chg="del">
          <ac:chgData name="Liezl Perez Schewe" userId="97b0d70c66ba8ba3" providerId="LiveId" clId="{8C51A7AF-480D-4EE2-9AA0-F683D2624E6A}" dt="2024-09-10T17:11:00.485" v="18" actId="478"/>
          <ac:picMkLst>
            <pc:docMk/>
            <pc:sldMk cId="0" sldId="258"/>
            <ac:picMk id="3" creationId="{0AB84B81-43A9-0865-B266-51B90B20CDA2}"/>
          </ac:picMkLst>
        </pc:picChg>
        <pc:picChg chg="add del mod">
          <ac:chgData name="Liezl Perez Schewe" userId="97b0d70c66ba8ba3" providerId="LiveId" clId="{8C51A7AF-480D-4EE2-9AA0-F683D2624E6A}" dt="2024-10-04T14:36:28.111" v="552" actId="478"/>
          <ac:picMkLst>
            <pc:docMk/>
            <pc:sldMk cId="0" sldId="258"/>
            <ac:picMk id="3" creationId="{477D06DB-E85C-BBC3-6AF1-B5D4357EBB85}"/>
          </ac:picMkLst>
        </pc:picChg>
        <pc:picChg chg="del mod">
          <ac:chgData name="Liezl Perez Schewe" userId="97b0d70c66ba8ba3" providerId="LiveId" clId="{8C51A7AF-480D-4EE2-9AA0-F683D2624E6A}" dt="2024-09-23T15:23:07.439" v="278" actId="478"/>
          <ac:picMkLst>
            <pc:docMk/>
            <pc:sldMk cId="0" sldId="258"/>
            <ac:picMk id="5" creationId="{12B8FFE8-A9B4-0FE8-29E3-AFA761E7C3FF}"/>
          </ac:picMkLst>
        </pc:picChg>
        <pc:picChg chg="add del mod">
          <ac:chgData name="Liezl Perez Schewe" userId="97b0d70c66ba8ba3" providerId="LiveId" clId="{8C51A7AF-480D-4EE2-9AA0-F683D2624E6A}" dt="2024-10-07T21:42:05.823" v="1259" actId="478"/>
          <ac:picMkLst>
            <pc:docMk/>
            <pc:sldMk cId="0" sldId="258"/>
            <ac:picMk id="5" creationId="{B41879D5-7CED-747B-7B4B-B4DC7C1BCB31}"/>
          </ac:picMkLst>
        </pc:picChg>
        <pc:picChg chg="add del mod">
          <ac:chgData name="Liezl Perez Schewe" userId="97b0d70c66ba8ba3" providerId="LiveId" clId="{8C51A7AF-480D-4EE2-9AA0-F683D2624E6A}" dt="2024-10-04T15:01:58.506" v="658" actId="478"/>
          <ac:picMkLst>
            <pc:docMk/>
            <pc:sldMk cId="0" sldId="258"/>
            <ac:picMk id="6" creationId="{7051E97A-F20A-3D39-4C8D-DAB1384DBC8A}"/>
          </ac:picMkLst>
        </pc:picChg>
        <pc:picChg chg="del">
          <ac:chgData name="Liezl Perez Schewe" userId="97b0d70c66ba8ba3" providerId="LiveId" clId="{8C51A7AF-480D-4EE2-9AA0-F683D2624E6A}" dt="2024-09-10T17:10:57.161" v="17" actId="478"/>
          <ac:picMkLst>
            <pc:docMk/>
            <pc:sldMk cId="0" sldId="258"/>
            <ac:picMk id="6" creationId="{891948C4-B154-9EBF-C5D1-EEB1E8481F76}"/>
          </ac:picMkLst>
        </pc:picChg>
        <pc:picChg chg="del">
          <ac:chgData name="Liezl Perez Schewe" userId="97b0d70c66ba8ba3" providerId="LiveId" clId="{8C51A7AF-480D-4EE2-9AA0-F683D2624E6A}" dt="2024-09-10T17:11:02.409" v="19" actId="478"/>
          <ac:picMkLst>
            <pc:docMk/>
            <pc:sldMk cId="0" sldId="258"/>
            <ac:picMk id="7" creationId="{8373E702-6C7B-57DD-1926-53D97879A332}"/>
          </ac:picMkLst>
        </pc:picChg>
        <pc:picChg chg="add mod">
          <ac:chgData name="Liezl Perez Schewe" userId="97b0d70c66ba8ba3" providerId="LiveId" clId="{8C51A7AF-480D-4EE2-9AA0-F683D2624E6A}" dt="2024-10-04T15:59:07.716" v="1240" actId="1036"/>
          <ac:picMkLst>
            <pc:docMk/>
            <pc:sldMk cId="0" sldId="258"/>
            <ac:picMk id="8" creationId="{FD499A21-1FA5-4321-D589-1E2210F840DD}"/>
          </ac:picMkLst>
        </pc:picChg>
        <pc:picChg chg="add mod">
          <ac:chgData name="Liezl Perez Schewe" userId="97b0d70c66ba8ba3" providerId="LiveId" clId="{8C51A7AF-480D-4EE2-9AA0-F683D2624E6A}" dt="2024-10-04T15:59:07.716" v="1240" actId="1036"/>
          <ac:picMkLst>
            <pc:docMk/>
            <pc:sldMk cId="0" sldId="258"/>
            <ac:picMk id="10" creationId="{FA4C90AB-83CD-0E3E-50D1-40CBC3E00440}"/>
          </ac:picMkLst>
        </pc:picChg>
        <pc:picChg chg="add del mod ord">
          <ac:chgData name="Liezl Perez Schewe" userId="97b0d70c66ba8ba3" providerId="LiveId" clId="{8C51A7AF-480D-4EE2-9AA0-F683D2624E6A}" dt="2024-10-04T15:46:37.196" v="748" actId="478"/>
          <ac:picMkLst>
            <pc:docMk/>
            <pc:sldMk cId="0" sldId="258"/>
            <ac:picMk id="11" creationId="{527AB10B-BDE0-6F79-2B7C-20E4FD045E41}"/>
          </ac:picMkLst>
        </pc:picChg>
        <pc:picChg chg="add mod">
          <ac:chgData name="Liezl Perez Schewe" userId="97b0d70c66ba8ba3" providerId="LiveId" clId="{8C51A7AF-480D-4EE2-9AA0-F683D2624E6A}" dt="2024-10-07T21:45:01.439" v="1285" actId="1076"/>
          <ac:picMkLst>
            <pc:docMk/>
            <pc:sldMk cId="0" sldId="258"/>
            <ac:picMk id="11" creationId="{7F865FA8-F498-3FB0-AA11-D979E42E96E3}"/>
          </ac:picMkLst>
        </pc:picChg>
        <pc:picChg chg="add mod">
          <ac:chgData name="Liezl Perez Schewe" userId="97b0d70c66ba8ba3" providerId="LiveId" clId="{8C51A7AF-480D-4EE2-9AA0-F683D2624E6A}" dt="2024-10-04T15:59:07.716" v="1240" actId="1036"/>
          <ac:picMkLst>
            <pc:docMk/>
            <pc:sldMk cId="0" sldId="258"/>
            <ac:picMk id="13" creationId="{51075582-95EE-B734-4ABA-C149C918F335}"/>
          </ac:picMkLst>
        </pc:picChg>
      </pc:sldChg>
      <pc:sldChg chg="del">
        <pc:chgData name="Liezl Perez Schewe" userId="97b0d70c66ba8ba3" providerId="LiveId" clId="{8C51A7AF-480D-4EE2-9AA0-F683D2624E6A}" dt="2024-09-10T17:50:25.930" v="246" actId="47"/>
        <pc:sldMkLst>
          <pc:docMk/>
          <pc:sldMk cId="2983518293" sldId="262"/>
        </pc:sldMkLst>
      </pc:sldChg>
      <pc:sldChg chg="del">
        <pc:chgData name="Liezl Perez Schewe" userId="97b0d70c66ba8ba3" providerId="LiveId" clId="{8C51A7AF-480D-4EE2-9AA0-F683D2624E6A}" dt="2024-09-10T17:50:25.930" v="246" actId="47"/>
        <pc:sldMkLst>
          <pc:docMk/>
          <pc:sldMk cId="716141383" sldId="263"/>
        </pc:sldMkLst>
      </pc:sldChg>
      <pc:sldChg chg="delSp modSp mod">
        <pc:chgData name="Liezl Perez Schewe" userId="97b0d70c66ba8ba3" providerId="LiveId" clId="{8C51A7AF-480D-4EE2-9AA0-F683D2624E6A}" dt="2024-10-07T21:20:56.843" v="1252" actId="478"/>
        <pc:sldMkLst>
          <pc:docMk/>
          <pc:sldMk cId="4233773056" sldId="278"/>
        </pc:sldMkLst>
        <pc:spChg chg="del">
          <ac:chgData name="Liezl Perez Schewe" userId="97b0d70c66ba8ba3" providerId="LiveId" clId="{8C51A7AF-480D-4EE2-9AA0-F683D2624E6A}" dt="2024-10-07T21:20:56.843" v="1252" actId="478"/>
          <ac:spMkLst>
            <pc:docMk/>
            <pc:sldMk cId="4233773056" sldId="278"/>
            <ac:spMk id="3" creationId="{1BF8767B-F39F-48BF-B547-E0B5EC8CA55E}"/>
          </ac:spMkLst>
        </pc:spChg>
        <pc:spChg chg="mod">
          <ac:chgData name="Liezl Perez Schewe" userId="97b0d70c66ba8ba3" providerId="LiveId" clId="{8C51A7AF-480D-4EE2-9AA0-F683D2624E6A}" dt="2024-10-07T21:18:44.799" v="1243" actId="27636"/>
          <ac:spMkLst>
            <pc:docMk/>
            <pc:sldMk cId="4233773056" sldId="278"/>
            <ac:spMk id="4" creationId="{356ED311-AC1D-4151-AA87-F7B4C49844C6}"/>
          </ac:spMkLst>
        </pc:spChg>
      </pc:sldChg>
      <pc:sldChg chg="del">
        <pc:chgData name="Liezl Perez Schewe" userId="97b0d70c66ba8ba3" providerId="LiveId" clId="{8C51A7AF-480D-4EE2-9AA0-F683D2624E6A}" dt="2024-09-10T17:50:25.930" v="246" actId="47"/>
        <pc:sldMkLst>
          <pc:docMk/>
          <pc:sldMk cId="2386115265" sldId="279"/>
        </pc:sldMkLst>
      </pc:sldChg>
      <pc:sldChg chg="del">
        <pc:chgData name="Liezl Perez Schewe" userId="97b0d70c66ba8ba3" providerId="LiveId" clId="{8C51A7AF-480D-4EE2-9AA0-F683D2624E6A}" dt="2024-09-10T17:50:25.930" v="246" actId="47"/>
        <pc:sldMkLst>
          <pc:docMk/>
          <pc:sldMk cId="4049979928" sldId="280"/>
        </pc:sldMkLst>
      </pc:sldChg>
      <pc:sldChg chg="modSp mod">
        <pc:chgData name="Liezl Perez Schewe" userId="97b0d70c66ba8ba3" providerId="LiveId" clId="{8C51A7AF-480D-4EE2-9AA0-F683D2624E6A}" dt="2024-10-04T15:08:06.559" v="736" actId="1036"/>
        <pc:sldMkLst>
          <pc:docMk/>
          <pc:sldMk cId="1678905077" sldId="281"/>
        </pc:sldMkLst>
        <pc:spChg chg="mod">
          <ac:chgData name="Liezl Perez Schewe" userId="97b0d70c66ba8ba3" providerId="LiveId" clId="{8C51A7AF-480D-4EE2-9AA0-F683D2624E6A}" dt="2024-10-04T15:08:06.559" v="736" actId="1036"/>
          <ac:spMkLst>
            <pc:docMk/>
            <pc:sldMk cId="1678905077" sldId="281"/>
            <ac:spMk id="2" creationId="{00000000-0000-0000-0000-000000000000}"/>
          </ac:spMkLst>
        </pc:spChg>
        <pc:spChg chg="mod">
          <ac:chgData name="Liezl Perez Schewe" userId="97b0d70c66ba8ba3" providerId="LiveId" clId="{8C51A7AF-480D-4EE2-9AA0-F683D2624E6A}" dt="2024-10-04T15:07:16.857" v="724" actId="1035"/>
          <ac:spMkLst>
            <pc:docMk/>
            <pc:sldMk cId="1678905077" sldId="281"/>
            <ac:spMk id="3" creationId="{00000000-0000-0000-0000-000000000000}"/>
          </ac:spMkLst>
        </pc:spChg>
      </pc:sldChg>
      <pc:sldChg chg="del">
        <pc:chgData name="Liezl Perez Schewe" userId="97b0d70c66ba8ba3" providerId="LiveId" clId="{8C51A7AF-480D-4EE2-9AA0-F683D2624E6A}" dt="2024-09-10T17:50:25.930" v="246" actId="47"/>
        <pc:sldMkLst>
          <pc:docMk/>
          <pc:sldMk cId="7283124" sldId="282"/>
        </pc:sldMkLst>
      </pc:sldChg>
      <pc:sldChg chg="del">
        <pc:chgData name="Liezl Perez Schewe" userId="97b0d70c66ba8ba3" providerId="LiveId" clId="{8C51A7AF-480D-4EE2-9AA0-F683D2624E6A}" dt="2024-09-10T17:50:25.930" v="246" actId="47"/>
        <pc:sldMkLst>
          <pc:docMk/>
          <pc:sldMk cId="3935264691" sldId="283"/>
        </pc:sldMkLst>
      </pc:sldChg>
      <pc:sldChg chg="del">
        <pc:chgData name="Liezl Perez Schewe" userId="97b0d70c66ba8ba3" providerId="LiveId" clId="{8C51A7AF-480D-4EE2-9AA0-F683D2624E6A}" dt="2024-09-10T17:50:25.930" v="246" actId="47"/>
        <pc:sldMkLst>
          <pc:docMk/>
          <pc:sldMk cId="2394104282" sldId="284"/>
        </pc:sldMkLst>
      </pc:sldChg>
      <pc:sldChg chg="del">
        <pc:chgData name="Liezl Perez Schewe" userId="97b0d70c66ba8ba3" providerId="LiveId" clId="{8C51A7AF-480D-4EE2-9AA0-F683D2624E6A}" dt="2024-09-10T17:50:25.930" v="246" actId="47"/>
        <pc:sldMkLst>
          <pc:docMk/>
          <pc:sldMk cId="3597400511" sldId="285"/>
        </pc:sldMkLst>
      </pc:sldChg>
      <pc:sldChg chg="modSp mod">
        <pc:chgData name="Liezl Perez Schewe" userId="97b0d70c66ba8ba3" providerId="LiveId" clId="{8C51A7AF-480D-4EE2-9AA0-F683D2624E6A}" dt="2024-10-04T15:05:32.088" v="697" actId="1076"/>
        <pc:sldMkLst>
          <pc:docMk/>
          <pc:sldMk cId="2326465381" sldId="287"/>
        </pc:sldMkLst>
        <pc:spChg chg="mod">
          <ac:chgData name="Liezl Perez Schewe" userId="97b0d70c66ba8ba3" providerId="LiveId" clId="{8C51A7AF-480D-4EE2-9AA0-F683D2624E6A}" dt="2024-10-04T15:05:32.088" v="697" actId="1076"/>
          <ac:spMkLst>
            <pc:docMk/>
            <pc:sldMk cId="2326465381" sldId="287"/>
            <ac:spMk id="95" creationId="{00000000-0000-0000-0000-000000000000}"/>
          </ac:spMkLst>
        </pc:spChg>
      </pc:sldChg>
      <pc:sldChg chg="del">
        <pc:chgData name="Liezl Perez Schewe" userId="97b0d70c66ba8ba3" providerId="LiveId" clId="{8C51A7AF-480D-4EE2-9AA0-F683D2624E6A}" dt="2024-09-10T17:50:57.299" v="271" actId="47"/>
        <pc:sldMkLst>
          <pc:docMk/>
          <pc:sldMk cId="3403493938" sldId="288"/>
        </pc:sldMkLst>
      </pc:sldChg>
      <pc:sldChg chg="modSp mod">
        <pc:chgData name="Liezl Perez Schewe" userId="97b0d70c66ba8ba3" providerId="LiveId" clId="{8C51A7AF-480D-4EE2-9AA0-F683D2624E6A}" dt="2024-10-04T15:05:46.292" v="698" actId="255"/>
        <pc:sldMkLst>
          <pc:docMk/>
          <pc:sldMk cId="4118253204" sldId="289"/>
        </pc:sldMkLst>
        <pc:spChg chg="mod">
          <ac:chgData name="Liezl Perez Schewe" userId="97b0d70c66ba8ba3" providerId="LiveId" clId="{8C51A7AF-480D-4EE2-9AA0-F683D2624E6A}" dt="2024-10-04T15:05:46.292" v="698" actId="255"/>
          <ac:spMkLst>
            <pc:docMk/>
            <pc:sldMk cId="4118253204" sldId="289"/>
            <ac:spMk id="95" creationId="{00000000-0000-0000-0000-000000000000}"/>
          </ac:spMkLst>
        </pc:spChg>
      </pc:sldChg>
      <pc:sldChg chg="modSp mod">
        <pc:chgData name="Liezl Perez Schewe" userId="97b0d70c66ba8ba3" providerId="LiveId" clId="{8C51A7AF-480D-4EE2-9AA0-F683D2624E6A}" dt="2024-10-04T15:08:35.958" v="743" actId="1076"/>
        <pc:sldMkLst>
          <pc:docMk/>
          <pc:sldMk cId="824176730" sldId="310"/>
        </pc:sldMkLst>
        <pc:spChg chg="mod">
          <ac:chgData name="Liezl Perez Schewe" userId="97b0d70c66ba8ba3" providerId="LiveId" clId="{8C51A7AF-480D-4EE2-9AA0-F683D2624E6A}" dt="2024-10-04T15:08:35.958" v="743" actId="1076"/>
          <ac:spMkLst>
            <pc:docMk/>
            <pc:sldMk cId="824176730" sldId="310"/>
            <ac:spMk id="2" creationId="{B33CAC96-759B-FDED-11CB-6852740337C6}"/>
          </ac:spMkLst>
        </pc:spChg>
      </pc:sldChg>
      <pc:sldChg chg="modSp mod">
        <pc:chgData name="Liezl Perez Schewe" userId="97b0d70c66ba8ba3" providerId="LiveId" clId="{8C51A7AF-480D-4EE2-9AA0-F683D2624E6A}" dt="2024-10-04T15:08:25.239" v="741" actId="1076"/>
        <pc:sldMkLst>
          <pc:docMk/>
          <pc:sldMk cId="3450507369" sldId="324"/>
        </pc:sldMkLst>
        <pc:spChg chg="mod">
          <ac:chgData name="Liezl Perez Schewe" userId="97b0d70c66ba8ba3" providerId="LiveId" clId="{8C51A7AF-480D-4EE2-9AA0-F683D2624E6A}" dt="2024-10-04T15:08:25.239" v="741" actId="1076"/>
          <ac:spMkLst>
            <pc:docMk/>
            <pc:sldMk cId="3450507369" sldId="324"/>
            <ac:spMk id="2" creationId="{C8C75C35-CAC4-457D-9D95-2DAA725C076A}"/>
          </ac:spMkLst>
        </pc:spChg>
      </pc:sldChg>
      <pc:sldChg chg="del">
        <pc:chgData name="Liezl Perez Schewe" userId="97b0d70c66ba8ba3" providerId="LiveId" clId="{8C51A7AF-480D-4EE2-9AA0-F683D2624E6A}" dt="2024-09-10T17:50:57.299" v="271" actId="47"/>
        <pc:sldMkLst>
          <pc:docMk/>
          <pc:sldMk cId="2616614179" sldId="327"/>
        </pc:sldMkLst>
      </pc:sldChg>
      <pc:sldChg chg="modSp mod">
        <pc:chgData name="Liezl Perez Schewe" userId="97b0d70c66ba8ba3" providerId="LiveId" clId="{8C51A7AF-480D-4EE2-9AA0-F683D2624E6A}" dt="2024-10-04T15:08:15.276" v="740" actId="1037"/>
        <pc:sldMkLst>
          <pc:docMk/>
          <pc:sldMk cId="266052784" sldId="346"/>
        </pc:sldMkLst>
        <pc:spChg chg="mod">
          <ac:chgData name="Liezl Perez Schewe" userId="97b0d70c66ba8ba3" providerId="LiveId" clId="{8C51A7AF-480D-4EE2-9AA0-F683D2624E6A}" dt="2024-10-04T15:08:15.276" v="740" actId="1037"/>
          <ac:spMkLst>
            <pc:docMk/>
            <pc:sldMk cId="266052784" sldId="346"/>
            <ac:spMk id="2" creationId="{D5C382AC-5E95-E0D9-D020-43EAB5D2B7E7}"/>
          </ac:spMkLst>
        </pc:spChg>
      </pc:sldChg>
      <pc:sldChg chg="modSp mod">
        <pc:chgData name="Liezl Perez Schewe" userId="97b0d70c66ba8ba3" providerId="LiveId" clId="{8C51A7AF-480D-4EE2-9AA0-F683D2624E6A}" dt="2024-10-04T15:08:46.119" v="744" actId="1076"/>
        <pc:sldMkLst>
          <pc:docMk/>
          <pc:sldMk cId="1564065331" sldId="347"/>
        </pc:sldMkLst>
        <pc:spChg chg="mod">
          <ac:chgData name="Liezl Perez Schewe" userId="97b0d70c66ba8ba3" providerId="LiveId" clId="{8C51A7AF-480D-4EE2-9AA0-F683D2624E6A}" dt="2024-10-04T15:08:46.119" v="744" actId="1076"/>
          <ac:spMkLst>
            <pc:docMk/>
            <pc:sldMk cId="1564065331" sldId="347"/>
            <ac:spMk id="4" creationId="{F0DBBE18-6FFD-E546-FAB6-A6BB932EB3B0}"/>
          </ac:spMkLst>
        </pc:spChg>
      </pc:sldChg>
      <pc:sldChg chg="del">
        <pc:chgData name="Liezl Perez Schewe" userId="97b0d70c66ba8ba3" providerId="LiveId" clId="{8C51A7AF-480D-4EE2-9AA0-F683D2624E6A}" dt="2024-09-10T17:50:57.299" v="271" actId="47"/>
        <pc:sldMkLst>
          <pc:docMk/>
          <pc:sldMk cId="3509992845" sldId="419"/>
        </pc:sldMkLst>
      </pc:sldChg>
      <pc:sldChg chg="del">
        <pc:chgData name="Liezl Perez Schewe" userId="97b0d70c66ba8ba3" providerId="LiveId" clId="{8C51A7AF-480D-4EE2-9AA0-F683D2624E6A}" dt="2024-09-10T17:50:57.299" v="271" actId="47"/>
        <pc:sldMkLst>
          <pc:docMk/>
          <pc:sldMk cId="1647145119" sldId="420"/>
        </pc:sldMkLst>
      </pc:sldChg>
      <pc:sldChg chg="del">
        <pc:chgData name="Liezl Perez Schewe" userId="97b0d70c66ba8ba3" providerId="LiveId" clId="{8C51A7AF-480D-4EE2-9AA0-F683D2624E6A}" dt="2024-09-10T17:50:57.299" v="271" actId="47"/>
        <pc:sldMkLst>
          <pc:docMk/>
          <pc:sldMk cId="3708051103" sldId="428"/>
        </pc:sldMkLst>
      </pc:sldChg>
      <pc:sldChg chg="del">
        <pc:chgData name="Liezl Perez Schewe" userId="97b0d70c66ba8ba3" providerId="LiveId" clId="{8C51A7AF-480D-4EE2-9AA0-F683D2624E6A}" dt="2024-09-10T17:50:57.299" v="271" actId="47"/>
        <pc:sldMkLst>
          <pc:docMk/>
          <pc:sldMk cId="2521281707" sldId="429"/>
        </pc:sldMkLst>
      </pc:sldChg>
      <pc:sldChg chg="del">
        <pc:chgData name="Liezl Perez Schewe" userId="97b0d70c66ba8ba3" providerId="LiveId" clId="{8C51A7AF-480D-4EE2-9AA0-F683D2624E6A}" dt="2024-09-10T17:50:57.299" v="271" actId="47"/>
        <pc:sldMkLst>
          <pc:docMk/>
          <pc:sldMk cId="2963283901" sldId="433"/>
        </pc:sldMkLst>
      </pc:sldChg>
      <pc:sldChg chg="del">
        <pc:chgData name="Liezl Perez Schewe" userId="97b0d70c66ba8ba3" providerId="LiveId" clId="{8C51A7AF-480D-4EE2-9AA0-F683D2624E6A}" dt="2024-09-10T17:50:57.299" v="271" actId="47"/>
        <pc:sldMkLst>
          <pc:docMk/>
          <pc:sldMk cId="2312671039" sldId="435"/>
        </pc:sldMkLst>
      </pc:sldChg>
      <pc:sldChg chg="del">
        <pc:chgData name="Liezl Perez Schewe" userId="97b0d70c66ba8ba3" providerId="LiveId" clId="{8C51A7AF-480D-4EE2-9AA0-F683D2624E6A}" dt="2024-09-10T17:50:57.299" v="271" actId="47"/>
        <pc:sldMkLst>
          <pc:docMk/>
          <pc:sldMk cId="1449673623" sldId="443"/>
        </pc:sldMkLst>
      </pc:sldChg>
      <pc:sldChg chg="del">
        <pc:chgData name="Liezl Perez Schewe" userId="97b0d70c66ba8ba3" providerId="LiveId" clId="{8C51A7AF-480D-4EE2-9AA0-F683D2624E6A}" dt="2024-09-10T17:50:57.299" v="271" actId="47"/>
        <pc:sldMkLst>
          <pc:docMk/>
          <pc:sldMk cId="1877517312" sldId="444"/>
        </pc:sldMkLst>
      </pc:sldChg>
      <pc:sldChg chg="del">
        <pc:chgData name="Liezl Perez Schewe" userId="97b0d70c66ba8ba3" providerId="LiveId" clId="{8C51A7AF-480D-4EE2-9AA0-F683D2624E6A}" dt="2024-09-10T17:50:57.299" v="271" actId="47"/>
        <pc:sldMkLst>
          <pc:docMk/>
          <pc:sldMk cId="578539232" sldId="684"/>
        </pc:sldMkLst>
      </pc:sldChg>
      <pc:sldChg chg="del">
        <pc:chgData name="Liezl Perez Schewe" userId="97b0d70c66ba8ba3" providerId="LiveId" clId="{8C51A7AF-480D-4EE2-9AA0-F683D2624E6A}" dt="2024-09-10T17:50:57.299" v="271" actId="47"/>
        <pc:sldMkLst>
          <pc:docMk/>
          <pc:sldMk cId="3229825255" sldId="1790"/>
        </pc:sldMkLst>
      </pc:sldChg>
      <pc:sldChg chg="del">
        <pc:chgData name="Liezl Perez Schewe" userId="97b0d70c66ba8ba3" providerId="LiveId" clId="{8C51A7AF-480D-4EE2-9AA0-F683D2624E6A}" dt="2024-09-10T17:50:57.299" v="271" actId="47"/>
        <pc:sldMkLst>
          <pc:docMk/>
          <pc:sldMk cId="2246246272" sldId="1792"/>
        </pc:sldMkLst>
      </pc:sldChg>
      <pc:sldChg chg="del">
        <pc:chgData name="Liezl Perez Schewe" userId="97b0d70c66ba8ba3" providerId="LiveId" clId="{8C51A7AF-480D-4EE2-9AA0-F683D2624E6A}" dt="2024-09-10T17:50:57.299" v="271" actId="47"/>
        <pc:sldMkLst>
          <pc:docMk/>
          <pc:sldMk cId="1814965544" sldId="1793"/>
        </pc:sldMkLst>
      </pc:sldChg>
      <pc:sldChg chg="del">
        <pc:chgData name="Liezl Perez Schewe" userId="97b0d70c66ba8ba3" providerId="LiveId" clId="{8C51A7AF-480D-4EE2-9AA0-F683D2624E6A}" dt="2024-09-10T17:50:57.299" v="271" actId="47"/>
        <pc:sldMkLst>
          <pc:docMk/>
          <pc:sldMk cId="3965971478" sldId="1794"/>
        </pc:sldMkLst>
      </pc:sldChg>
      <pc:sldChg chg="del">
        <pc:chgData name="Liezl Perez Schewe" userId="97b0d70c66ba8ba3" providerId="LiveId" clId="{8C51A7AF-480D-4EE2-9AA0-F683D2624E6A}" dt="2024-09-10T17:50:57.299" v="271" actId="47"/>
        <pc:sldMkLst>
          <pc:docMk/>
          <pc:sldMk cId="146706219" sldId="1795"/>
        </pc:sldMkLst>
      </pc:sldChg>
      <pc:sldChg chg="del">
        <pc:chgData name="Liezl Perez Schewe" userId="97b0d70c66ba8ba3" providerId="LiveId" clId="{8C51A7AF-480D-4EE2-9AA0-F683D2624E6A}" dt="2024-09-10T17:50:57.299" v="271" actId="47"/>
        <pc:sldMkLst>
          <pc:docMk/>
          <pc:sldMk cId="4108543820" sldId="1796"/>
        </pc:sldMkLst>
      </pc:sldChg>
      <pc:sldChg chg="del">
        <pc:chgData name="Liezl Perez Schewe" userId="97b0d70c66ba8ba3" providerId="LiveId" clId="{8C51A7AF-480D-4EE2-9AA0-F683D2624E6A}" dt="2024-09-10T17:50:25.930" v="246" actId="47"/>
        <pc:sldMkLst>
          <pc:docMk/>
          <pc:sldMk cId="3527717500" sldId="1797"/>
        </pc:sldMkLst>
      </pc:sldChg>
      <pc:sldChg chg="del">
        <pc:chgData name="Liezl Perez Schewe" userId="97b0d70c66ba8ba3" providerId="LiveId" clId="{8C51A7AF-480D-4EE2-9AA0-F683D2624E6A}" dt="2024-09-10T17:50:25.930" v="246" actId="47"/>
        <pc:sldMkLst>
          <pc:docMk/>
          <pc:sldMk cId="2180488292" sldId="1798"/>
        </pc:sldMkLst>
      </pc:sldChg>
      <pc:sldChg chg="modSp mod">
        <pc:chgData name="Liezl Perez Schewe" userId="97b0d70c66ba8ba3" providerId="LiveId" clId="{8C51A7AF-480D-4EE2-9AA0-F683D2624E6A}" dt="2024-10-02T19:56:52.753" v="381" actId="27636"/>
        <pc:sldMkLst>
          <pc:docMk/>
          <pc:sldMk cId="2098825932" sldId="4420"/>
        </pc:sldMkLst>
        <pc:spChg chg="mod">
          <ac:chgData name="Liezl Perez Schewe" userId="97b0d70c66ba8ba3" providerId="LiveId" clId="{8C51A7AF-480D-4EE2-9AA0-F683D2624E6A}" dt="2024-10-02T19:56:52.753" v="381" actId="27636"/>
          <ac:spMkLst>
            <pc:docMk/>
            <pc:sldMk cId="2098825932" sldId="4420"/>
            <ac:spMk id="3" creationId="{30D464D3-901E-B6C1-B4A2-5D8A8E3155F7}"/>
          </ac:spMkLst>
        </pc:spChg>
      </pc:sldChg>
      <pc:sldChg chg="modSp mod">
        <pc:chgData name="Liezl Perez Schewe" userId="97b0d70c66ba8ba3" providerId="LiveId" clId="{8C51A7AF-480D-4EE2-9AA0-F683D2624E6A}" dt="2024-10-02T19:56:52.753" v="382" actId="27636"/>
        <pc:sldMkLst>
          <pc:docMk/>
          <pc:sldMk cId="3754031142" sldId="4422"/>
        </pc:sldMkLst>
        <pc:spChg chg="mod">
          <ac:chgData name="Liezl Perez Schewe" userId="97b0d70c66ba8ba3" providerId="LiveId" clId="{8C51A7AF-480D-4EE2-9AA0-F683D2624E6A}" dt="2024-10-02T19:56:52.753" v="382" actId="27636"/>
          <ac:spMkLst>
            <pc:docMk/>
            <pc:sldMk cId="3754031142" sldId="4422"/>
            <ac:spMk id="3" creationId="{3BECBB0F-9FE6-EDE5-988C-897004A45CBB}"/>
          </ac:spMkLst>
        </pc:spChg>
      </pc:sldChg>
      <pc:sldChg chg="modSp mod">
        <pc:chgData name="Liezl Perez Schewe" userId="97b0d70c66ba8ba3" providerId="LiveId" clId="{8C51A7AF-480D-4EE2-9AA0-F683D2624E6A}" dt="2024-10-04T14:42:42.584" v="657" actId="1076"/>
        <pc:sldMkLst>
          <pc:docMk/>
          <pc:sldMk cId="173236027" sldId="4423"/>
        </pc:sldMkLst>
        <pc:spChg chg="mod">
          <ac:chgData name="Liezl Perez Schewe" userId="97b0d70c66ba8ba3" providerId="LiveId" clId="{8C51A7AF-480D-4EE2-9AA0-F683D2624E6A}" dt="2024-10-04T14:42:42.584" v="657" actId="1076"/>
          <ac:spMkLst>
            <pc:docMk/>
            <pc:sldMk cId="173236027" sldId="4423"/>
            <ac:spMk id="95" creationId="{00000000-0000-0000-0000-000000000000}"/>
          </ac:spMkLst>
        </pc:spChg>
      </pc:sldChg>
      <pc:sldChg chg="new del">
        <pc:chgData name="Liezl Perez Schewe" userId="97b0d70c66ba8ba3" providerId="LiveId" clId="{8C51A7AF-480D-4EE2-9AA0-F683D2624E6A}" dt="2024-10-04T14:41:06.538" v="606" actId="680"/>
        <pc:sldMkLst>
          <pc:docMk/>
          <pc:sldMk cId="797440119" sldId="4423"/>
        </pc:sldMkLst>
      </pc:sldChg>
      <pc:sldChg chg="addSp delSp modSp mod">
        <pc:chgData name="Liezl Perez Schewe" userId="97b0d70c66ba8ba3" providerId="LiveId" clId="{8C51A7AF-480D-4EE2-9AA0-F683D2624E6A}" dt="2024-10-07T21:46:19.508" v="1289" actId="478"/>
        <pc:sldMkLst>
          <pc:docMk/>
          <pc:sldMk cId="3025325349" sldId="4425"/>
        </pc:sldMkLst>
        <pc:spChg chg="add del mod">
          <ac:chgData name="Liezl Perez Schewe" userId="97b0d70c66ba8ba3" providerId="LiveId" clId="{8C51A7AF-480D-4EE2-9AA0-F683D2624E6A}" dt="2024-10-07T21:46:19.508" v="1289" actId="478"/>
          <ac:spMkLst>
            <pc:docMk/>
            <pc:sldMk cId="3025325349" sldId="4425"/>
            <ac:spMk id="3" creationId="{52EA47CD-7579-AFDB-FA75-0E7DB29DA5EB}"/>
          </ac:spMkLst>
        </pc:spChg>
        <pc:spChg chg="del">
          <ac:chgData name="Liezl Perez Schewe" userId="97b0d70c66ba8ba3" providerId="LiveId" clId="{8C51A7AF-480D-4EE2-9AA0-F683D2624E6A}" dt="2024-10-07T21:46:15.335" v="1288" actId="478"/>
          <ac:spMkLst>
            <pc:docMk/>
            <pc:sldMk cId="3025325349" sldId="4425"/>
            <ac:spMk id="7" creationId="{7B1DB14A-3049-4866-BD99-5A18DF86BAA2}"/>
          </ac:spMkLst>
        </pc:spChg>
      </pc:sldChg>
      <pc:sldChg chg="delSp modSp mod">
        <pc:chgData name="Liezl Perez Schewe" userId="97b0d70c66ba8ba3" providerId="LiveId" clId="{8C51A7AF-480D-4EE2-9AA0-F683D2624E6A}" dt="2024-10-07T21:23:04.435" v="1258" actId="14100"/>
        <pc:sldMkLst>
          <pc:docMk/>
          <pc:sldMk cId="4285652208" sldId="2147469915"/>
        </pc:sldMkLst>
        <pc:spChg chg="mod">
          <ac:chgData name="Liezl Perez Schewe" userId="97b0d70c66ba8ba3" providerId="LiveId" clId="{8C51A7AF-480D-4EE2-9AA0-F683D2624E6A}" dt="2024-10-07T21:23:04.435" v="1258" actId="14100"/>
          <ac:spMkLst>
            <pc:docMk/>
            <pc:sldMk cId="4285652208" sldId="2147469915"/>
            <ac:spMk id="2" creationId="{9915ECC0-1013-7DE7-9C6E-30F1151C2C2E}"/>
          </ac:spMkLst>
        </pc:spChg>
        <pc:spChg chg="del">
          <ac:chgData name="Liezl Perez Schewe" userId="97b0d70c66ba8ba3" providerId="LiveId" clId="{8C51A7AF-480D-4EE2-9AA0-F683D2624E6A}" dt="2024-10-07T21:20:39.566" v="1247" actId="478"/>
          <ac:spMkLst>
            <pc:docMk/>
            <pc:sldMk cId="4285652208" sldId="2147469915"/>
            <ac:spMk id="3" creationId="{82FE248F-ECFB-B594-CF10-50E35E4E6E94}"/>
          </ac:spMkLst>
        </pc:spChg>
      </pc:sldChg>
      <pc:sldChg chg="delSp mod">
        <pc:chgData name="Liezl Perez Schewe" userId="97b0d70c66ba8ba3" providerId="LiveId" clId="{8C51A7AF-480D-4EE2-9AA0-F683D2624E6A}" dt="2024-10-07T21:20:54.129" v="1251" actId="478"/>
        <pc:sldMkLst>
          <pc:docMk/>
          <pc:sldMk cId="3838995958" sldId="2147469919"/>
        </pc:sldMkLst>
        <pc:spChg chg="del">
          <ac:chgData name="Liezl Perez Schewe" userId="97b0d70c66ba8ba3" providerId="LiveId" clId="{8C51A7AF-480D-4EE2-9AA0-F683D2624E6A}" dt="2024-10-07T21:19:12.328" v="1244" actId="478"/>
          <ac:spMkLst>
            <pc:docMk/>
            <pc:sldMk cId="3838995958" sldId="2147469919"/>
            <ac:spMk id="2" creationId="{CD98C17C-10F4-48D3-8814-23BF947BC1C0}"/>
          </ac:spMkLst>
        </pc:spChg>
        <pc:spChg chg="del">
          <ac:chgData name="Liezl Perez Schewe" userId="97b0d70c66ba8ba3" providerId="LiveId" clId="{8C51A7AF-480D-4EE2-9AA0-F683D2624E6A}" dt="2024-10-07T21:20:54.129" v="1251" actId="478"/>
          <ac:spMkLst>
            <pc:docMk/>
            <pc:sldMk cId="3838995958" sldId="2147469919"/>
            <ac:spMk id="3" creationId="{C22948E5-1FB3-4285-8A98-F2211031ABC4}"/>
          </ac:spMkLst>
        </pc:spChg>
      </pc:sldChg>
      <pc:sldChg chg="delSp mod">
        <pc:chgData name="Liezl Perez Schewe" userId="97b0d70c66ba8ba3" providerId="LiveId" clId="{8C51A7AF-480D-4EE2-9AA0-F683D2624E6A}" dt="2024-10-07T21:20:28.028" v="1246" actId="478"/>
        <pc:sldMkLst>
          <pc:docMk/>
          <pc:sldMk cId="646972416" sldId="2147469951"/>
        </pc:sldMkLst>
        <pc:spChg chg="del">
          <ac:chgData name="Liezl Perez Schewe" userId="97b0d70c66ba8ba3" providerId="LiveId" clId="{8C51A7AF-480D-4EE2-9AA0-F683D2624E6A}" dt="2024-10-07T21:20:28.028" v="1246" actId="478"/>
          <ac:spMkLst>
            <pc:docMk/>
            <pc:sldMk cId="646972416" sldId="2147469951"/>
            <ac:spMk id="3" creationId="{4CE819E7-08BC-A9B5-D784-EC66A02D4721}"/>
          </ac:spMkLst>
        </pc:spChg>
      </pc:sldChg>
      <pc:sldChg chg="delSp mod">
        <pc:chgData name="Liezl Perez Schewe" userId="97b0d70c66ba8ba3" providerId="LiveId" clId="{8C51A7AF-480D-4EE2-9AA0-F683D2624E6A}" dt="2024-10-07T21:20:51.126" v="1250" actId="478"/>
        <pc:sldMkLst>
          <pc:docMk/>
          <pc:sldMk cId="3496167714" sldId="2147478087"/>
        </pc:sldMkLst>
        <pc:spChg chg="del">
          <ac:chgData name="Liezl Perez Schewe" userId="97b0d70c66ba8ba3" providerId="LiveId" clId="{8C51A7AF-480D-4EE2-9AA0-F683D2624E6A}" dt="2024-10-07T21:20:51.126" v="1250" actId="478"/>
          <ac:spMkLst>
            <pc:docMk/>
            <pc:sldMk cId="3496167714" sldId="2147478087"/>
            <ac:spMk id="3" creationId="{9AF8171F-5CDC-04A1-8BC8-BFAE8AFC2DAA}"/>
          </ac:spMkLst>
        </pc:spChg>
      </pc:sldChg>
      <pc:sldChg chg="delSp mod">
        <pc:chgData name="Liezl Perez Schewe" userId="97b0d70c66ba8ba3" providerId="LiveId" clId="{8C51A7AF-480D-4EE2-9AA0-F683D2624E6A}" dt="2024-10-07T21:20:42.761" v="1248" actId="478"/>
        <pc:sldMkLst>
          <pc:docMk/>
          <pc:sldMk cId="3464255235" sldId="2147478090"/>
        </pc:sldMkLst>
        <pc:spChg chg="del">
          <ac:chgData name="Liezl Perez Schewe" userId="97b0d70c66ba8ba3" providerId="LiveId" clId="{8C51A7AF-480D-4EE2-9AA0-F683D2624E6A}" dt="2024-10-07T21:20:42.761" v="1248" actId="478"/>
          <ac:spMkLst>
            <pc:docMk/>
            <pc:sldMk cId="3464255235" sldId="2147478090"/>
            <ac:spMk id="3" creationId="{A3477867-FEBD-4B13-9947-DB5C8F317A5C}"/>
          </ac:spMkLst>
        </pc:spChg>
      </pc:sldChg>
      <pc:sldChg chg="delSp modSp mod">
        <pc:chgData name="Liezl Perez Schewe" userId="97b0d70c66ba8ba3" providerId="LiveId" clId="{8C51A7AF-480D-4EE2-9AA0-F683D2624E6A}" dt="2024-10-07T21:20:45.451" v="1249" actId="478"/>
        <pc:sldMkLst>
          <pc:docMk/>
          <pc:sldMk cId="348848893" sldId="2147478093"/>
        </pc:sldMkLst>
        <pc:spChg chg="mod">
          <ac:chgData name="Liezl Perez Schewe" userId="97b0d70c66ba8ba3" providerId="LiveId" clId="{8C51A7AF-480D-4EE2-9AA0-F683D2624E6A}" dt="2024-10-07T21:19:49.956" v="1245" actId="255"/>
          <ac:spMkLst>
            <pc:docMk/>
            <pc:sldMk cId="348848893" sldId="2147478093"/>
            <ac:spMk id="2" creationId="{F7A72910-6544-0928-A652-F832410DA73F}"/>
          </ac:spMkLst>
        </pc:spChg>
        <pc:spChg chg="del">
          <ac:chgData name="Liezl Perez Schewe" userId="97b0d70c66ba8ba3" providerId="LiveId" clId="{8C51A7AF-480D-4EE2-9AA0-F683D2624E6A}" dt="2024-10-07T21:20:45.451" v="1249" actId="478"/>
          <ac:spMkLst>
            <pc:docMk/>
            <pc:sldMk cId="348848893" sldId="2147478093"/>
            <ac:spMk id="3" creationId="{BBDAB22A-1831-A5B6-154F-CB8F0E6FA780}"/>
          </ac:spMkLst>
        </pc:spChg>
      </pc:sldChg>
      <pc:sldChg chg="modSp mod">
        <pc:chgData name="Liezl Perez Schewe" userId="97b0d70c66ba8ba3" providerId="LiveId" clId="{8C51A7AF-480D-4EE2-9AA0-F683D2624E6A}" dt="2024-10-08T14:51:53.144" v="1331" actId="1076"/>
        <pc:sldMkLst>
          <pc:docMk/>
          <pc:sldMk cId="2277096254" sldId="2147478094"/>
        </pc:sldMkLst>
        <pc:spChg chg="mod">
          <ac:chgData name="Liezl Perez Schewe" userId="97b0d70c66ba8ba3" providerId="LiveId" clId="{8C51A7AF-480D-4EE2-9AA0-F683D2624E6A}" dt="2024-10-08T14:51:53.144" v="1331" actId="1076"/>
          <ac:spMkLst>
            <pc:docMk/>
            <pc:sldMk cId="2277096254" sldId="2147478094"/>
            <ac:spMk id="95" creationId="{00000000-0000-0000-0000-000000000000}"/>
          </ac:spMkLst>
        </pc:spChg>
      </pc:sldChg>
      <pc:sldMasterChg chg="del delSldLayout">
        <pc:chgData name="Liezl Perez Schewe" userId="97b0d70c66ba8ba3" providerId="LiveId" clId="{8C51A7AF-480D-4EE2-9AA0-F683D2624E6A}" dt="2024-09-10T17:50:57.299" v="271" actId="47"/>
        <pc:sldMasterMkLst>
          <pc:docMk/>
          <pc:sldMasterMk cId="1310118127" sldId="2147483686"/>
        </pc:sldMasterMkLst>
        <pc:sldLayoutChg chg="del">
          <pc:chgData name="Liezl Perez Schewe" userId="97b0d70c66ba8ba3" providerId="LiveId" clId="{8C51A7AF-480D-4EE2-9AA0-F683D2624E6A}" dt="2024-09-10T17:50:57.299" v="271" actId="47"/>
          <pc:sldLayoutMkLst>
            <pc:docMk/>
            <pc:sldMasterMk cId="1310118127" sldId="2147483686"/>
            <pc:sldLayoutMk cId="4095125214" sldId="2147483687"/>
          </pc:sldLayoutMkLst>
        </pc:sldLayoutChg>
        <pc:sldLayoutChg chg="del">
          <pc:chgData name="Liezl Perez Schewe" userId="97b0d70c66ba8ba3" providerId="LiveId" clId="{8C51A7AF-480D-4EE2-9AA0-F683D2624E6A}" dt="2024-09-10T17:50:57.299" v="271" actId="47"/>
          <pc:sldLayoutMkLst>
            <pc:docMk/>
            <pc:sldMasterMk cId="1310118127" sldId="2147483686"/>
            <pc:sldLayoutMk cId="1148576521" sldId="2147483688"/>
          </pc:sldLayoutMkLst>
        </pc:sldLayoutChg>
        <pc:sldLayoutChg chg="del">
          <pc:chgData name="Liezl Perez Schewe" userId="97b0d70c66ba8ba3" providerId="LiveId" clId="{8C51A7AF-480D-4EE2-9AA0-F683D2624E6A}" dt="2024-09-10T17:50:57.299" v="271" actId="47"/>
          <pc:sldLayoutMkLst>
            <pc:docMk/>
            <pc:sldMasterMk cId="1310118127" sldId="2147483686"/>
            <pc:sldLayoutMk cId="1197488634" sldId="2147483689"/>
          </pc:sldLayoutMkLst>
        </pc:sldLayoutChg>
        <pc:sldLayoutChg chg="del">
          <pc:chgData name="Liezl Perez Schewe" userId="97b0d70c66ba8ba3" providerId="LiveId" clId="{8C51A7AF-480D-4EE2-9AA0-F683D2624E6A}" dt="2024-09-10T17:50:57.299" v="271" actId="47"/>
          <pc:sldLayoutMkLst>
            <pc:docMk/>
            <pc:sldMasterMk cId="1310118127" sldId="2147483686"/>
            <pc:sldLayoutMk cId="3702150448" sldId="2147483690"/>
          </pc:sldLayoutMkLst>
        </pc:sldLayoutChg>
        <pc:sldLayoutChg chg="del">
          <pc:chgData name="Liezl Perez Schewe" userId="97b0d70c66ba8ba3" providerId="LiveId" clId="{8C51A7AF-480D-4EE2-9AA0-F683D2624E6A}" dt="2024-09-10T17:50:57.299" v="271" actId="47"/>
          <pc:sldLayoutMkLst>
            <pc:docMk/>
            <pc:sldMasterMk cId="1310118127" sldId="2147483686"/>
            <pc:sldLayoutMk cId="633219113" sldId="2147483691"/>
          </pc:sldLayoutMkLst>
        </pc:sldLayoutChg>
        <pc:sldLayoutChg chg="del">
          <pc:chgData name="Liezl Perez Schewe" userId="97b0d70c66ba8ba3" providerId="LiveId" clId="{8C51A7AF-480D-4EE2-9AA0-F683D2624E6A}" dt="2024-09-10T17:50:57.299" v="271" actId="47"/>
          <pc:sldLayoutMkLst>
            <pc:docMk/>
            <pc:sldMasterMk cId="1310118127" sldId="2147483686"/>
            <pc:sldLayoutMk cId="513395487" sldId="2147483692"/>
          </pc:sldLayoutMkLst>
        </pc:sldLayoutChg>
        <pc:sldLayoutChg chg="del">
          <pc:chgData name="Liezl Perez Schewe" userId="97b0d70c66ba8ba3" providerId="LiveId" clId="{8C51A7AF-480D-4EE2-9AA0-F683D2624E6A}" dt="2024-09-10T17:50:57.299" v="271" actId="47"/>
          <pc:sldLayoutMkLst>
            <pc:docMk/>
            <pc:sldMasterMk cId="1310118127" sldId="2147483686"/>
            <pc:sldLayoutMk cId="2881378514" sldId="2147483693"/>
          </pc:sldLayoutMkLst>
        </pc:sldLayoutChg>
        <pc:sldLayoutChg chg="del">
          <pc:chgData name="Liezl Perez Schewe" userId="97b0d70c66ba8ba3" providerId="LiveId" clId="{8C51A7AF-480D-4EE2-9AA0-F683D2624E6A}" dt="2024-09-10T17:50:57.299" v="271" actId="47"/>
          <pc:sldLayoutMkLst>
            <pc:docMk/>
            <pc:sldMasterMk cId="1310118127" sldId="2147483686"/>
            <pc:sldLayoutMk cId="4125085321" sldId="2147483694"/>
          </pc:sldLayoutMkLst>
        </pc:sldLayoutChg>
        <pc:sldLayoutChg chg="del">
          <pc:chgData name="Liezl Perez Schewe" userId="97b0d70c66ba8ba3" providerId="LiveId" clId="{8C51A7AF-480D-4EE2-9AA0-F683D2624E6A}" dt="2024-09-10T17:50:57.299" v="271" actId="47"/>
          <pc:sldLayoutMkLst>
            <pc:docMk/>
            <pc:sldMasterMk cId="1310118127" sldId="2147483686"/>
            <pc:sldLayoutMk cId="595251885" sldId="2147483695"/>
          </pc:sldLayoutMkLst>
        </pc:sldLayoutChg>
        <pc:sldLayoutChg chg="del">
          <pc:chgData name="Liezl Perez Schewe" userId="97b0d70c66ba8ba3" providerId="LiveId" clId="{8C51A7AF-480D-4EE2-9AA0-F683D2624E6A}" dt="2024-09-10T17:50:57.299" v="271" actId="47"/>
          <pc:sldLayoutMkLst>
            <pc:docMk/>
            <pc:sldMasterMk cId="1310118127" sldId="2147483686"/>
            <pc:sldLayoutMk cId="1371613370" sldId="2147483696"/>
          </pc:sldLayoutMkLst>
        </pc:sldLayoutChg>
        <pc:sldLayoutChg chg="del">
          <pc:chgData name="Liezl Perez Schewe" userId="97b0d70c66ba8ba3" providerId="LiveId" clId="{8C51A7AF-480D-4EE2-9AA0-F683D2624E6A}" dt="2024-09-10T17:50:57.299" v="271" actId="47"/>
          <pc:sldLayoutMkLst>
            <pc:docMk/>
            <pc:sldMasterMk cId="1310118127" sldId="2147483686"/>
            <pc:sldLayoutMk cId="1529058118" sldId="2147483697"/>
          </pc:sldLayoutMkLst>
        </pc:sldLayoutChg>
      </pc:sldMasterChg>
      <pc:sldMasterChg chg="del delSldLayout">
        <pc:chgData name="Liezl Perez Schewe" userId="97b0d70c66ba8ba3" providerId="LiveId" clId="{8C51A7AF-480D-4EE2-9AA0-F683D2624E6A}" dt="2024-09-10T17:50:57.299" v="271" actId="47"/>
        <pc:sldMasterMkLst>
          <pc:docMk/>
          <pc:sldMasterMk cId="3149410240" sldId="2147483698"/>
        </pc:sldMasterMkLst>
        <pc:sldLayoutChg chg="del">
          <pc:chgData name="Liezl Perez Schewe" userId="97b0d70c66ba8ba3" providerId="LiveId" clId="{8C51A7AF-480D-4EE2-9AA0-F683D2624E6A}" dt="2024-09-10T17:50:57.299" v="271" actId="47"/>
          <pc:sldLayoutMkLst>
            <pc:docMk/>
            <pc:sldMasterMk cId="3149410240" sldId="2147483698"/>
            <pc:sldLayoutMk cId="2418269152" sldId="2147483699"/>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2372377673" sldId="2147483700"/>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2739027851" sldId="2147483701"/>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2189165856" sldId="2147483702"/>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2350351412" sldId="2147483703"/>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2676406756" sldId="2147483704"/>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4266548721" sldId="2147483705"/>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1729130742" sldId="2147483706"/>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1922264165" sldId="2147483707"/>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1005286922" sldId="2147483708"/>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2140908500" sldId="2147483709"/>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789349115" sldId="2147483710"/>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3409334574" sldId="2147483711"/>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1607019574" sldId="2147483712"/>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3046304081" sldId="2147483713"/>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19004538" sldId="2147483714"/>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1494482963" sldId="2147483715"/>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931755206" sldId="2147483716"/>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2360082726" sldId="2147483717"/>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1461943433" sldId="2147483718"/>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2914613993" sldId="2147483719"/>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1326035034" sldId="2147483720"/>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2413083137" sldId="2147483721"/>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3728348617" sldId="2147483722"/>
          </pc:sldLayoutMkLst>
        </pc:sldLayoutChg>
        <pc:sldLayoutChg chg="del">
          <pc:chgData name="Liezl Perez Schewe" userId="97b0d70c66ba8ba3" providerId="LiveId" clId="{8C51A7AF-480D-4EE2-9AA0-F683D2624E6A}" dt="2024-09-10T17:50:57.299" v="271" actId="47"/>
          <pc:sldLayoutMkLst>
            <pc:docMk/>
            <pc:sldMasterMk cId="3149410240" sldId="2147483698"/>
            <pc:sldLayoutMk cId="295453308" sldId="2147483723"/>
          </pc:sldLayoutMkLst>
        </pc:sldLayoutChg>
      </pc:sldMasterChg>
      <pc:sldMasterChg chg="del delSldLayout">
        <pc:chgData name="Liezl Perez Schewe" userId="97b0d70c66ba8ba3" providerId="LiveId" clId="{8C51A7AF-480D-4EE2-9AA0-F683D2624E6A}" dt="2024-09-10T17:50:25.930" v="246" actId="47"/>
        <pc:sldMasterMkLst>
          <pc:docMk/>
          <pc:sldMasterMk cId="146915582" sldId="2147483724"/>
        </pc:sldMasterMkLst>
        <pc:sldLayoutChg chg="del">
          <pc:chgData name="Liezl Perez Schewe" userId="97b0d70c66ba8ba3" providerId="LiveId" clId="{8C51A7AF-480D-4EE2-9AA0-F683D2624E6A}" dt="2024-09-10T17:50:25.930" v="246" actId="47"/>
          <pc:sldLayoutMkLst>
            <pc:docMk/>
            <pc:sldMasterMk cId="146915582" sldId="2147483724"/>
            <pc:sldLayoutMk cId="1187595115" sldId="2147483725"/>
          </pc:sldLayoutMkLst>
        </pc:sldLayoutChg>
        <pc:sldLayoutChg chg="del">
          <pc:chgData name="Liezl Perez Schewe" userId="97b0d70c66ba8ba3" providerId="LiveId" clId="{8C51A7AF-480D-4EE2-9AA0-F683D2624E6A}" dt="2024-09-10T17:50:25.930" v="246" actId="47"/>
          <pc:sldLayoutMkLst>
            <pc:docMk/>
            <pc:sldMasterMk cId="146915582" sldId="2147483724"/>
            <pc:sldLayoutMk cId="3138728976" sldId="2147483726"/>
          </pc:sldLayoutMkLst>
        </pc:sldLayoutChg>
        <pc:sldLayoutChg chg="del">
          <pc:chgData name="Liezl Perez Schewe" userId="97b0d70c66ba8ba3" providerId="LiveId" clId="{8C51A7AF-480D-4EE2-9AA0-F683D2624E6A}" dt="2024-09-10T17:50:25.930" v="246" actId="47"/>
          <pc:sldLayoutMkLst>
            <pc:docMk/>
            <pc:sldMasterMk cId="146915582" sldId="2147483724"/>
            <pc:sldLayoutMk cId="4128353994" sldId="2147483727"/>
          </pc:sldLayoutMkLst>
        </pc:sldLayoutChg>
        <pc:sldLayoutChg chg="del">
          <pc:chgData name="Liezl Perez Schewe" userId="97b0d70c66ba8ba3" providerId="LiveId" clId="{8C51A7AF-480D-4EE2-9AA0-F683D2624E6A}" dt="2024-09-10T17:50:25.930" v="246" actId="47"/>
          <pc:sldLayoutMkLst>
            <pc:docMk/>
            <pc:sldMasterMk cId="146915582" sldId="2147483724"/>
            <pc:sldLayoutMk cId="320984068" sldId="2147483728"/>
          </pc:sldLayoutMkLst>
        </pc:sldLayoutChg>
        <pc:sldLayoutChg chg="del">
          <pc:chgData name="Liezl Perez Schewe" userId="97b0d70c66ba8ba3" providerId="LiveId" clId="{8C51A7AF-480D-4EE2-9AA0-F683D2624E6A}" dt="2024-09-10T17:50:25.930" v="246" actId="47"/>
          <pc:sldLayoutMkLst>
            <pc:docMk/>
            <pc:sldMasterMk cId="146915582" sldId="2147483724"/>
            <pc:sldLayoutMk cId="856845247" sldId="2147483729"/>
          </pc:sldLayoutMkLst>
        </pc:sldLayoutChg>
        <pc:sldLayoutChg chg="del">
          <pc:chgData name="Liezl Perez Schewe" userId="97b0d70c66ba8ba3" providerId="LiveId" clId="{8C51A7AF-480D-4EE2-9AA0-F683D2624E6A}" dt="2024-09-10T17:50:25.930" v="246" actId="47"/>
          <pc:sldLayoutMkLst>
            <pc:docMk/>
            <pc:sldMasterMk cId="146915582" sldId="2147483724"/>
            <pc:sldLayoutMk cId="2945384876" sldId="2147483730"/>
          </pc:sldLayoutMkLst>
        </pc:sldLayoutChg>
        <pc:sldLayoutChg chg="del">
          <pc:chgData name="Liezl Perez Schewe" userId="97b0d70c66ba8ba3" providerId="LiveId" clId="{8C51A7AF-480D-4EE2-9AA0-F683D2624E6A}" dt="2024-09-10T17:50:25.930" v="246" actId="47"/>
          <pc:sldLayoutMkLst>
            <pc:docMk/>
            <pc:sldMasterMk cId="146915582" sldId="2147483724"/>
            <pc:sldLayoutMk cId="435105662" sldId="2147483731"/>
          </pc:sldLayoutMkLst>
        </pc:sldLayoutChg>
        <pc:sldLayoutChg chg="del">
          <pc:chgData name="Liezl Perez Schewe" userId="97b0d70c66ba8ba3" providerId="LiveId" clId="{8C51A7AF-480D-4EE2-9AA0-F683D2624E6A}" dt="2024-09-10T17:50:25.930" v="246" actId="47"/>
          <pc:sldLayoutMkLst>
            <pc:docMk/>
            <pc:sldMasterMk cId="146915582" sldId="2147483724"/>
            <pc:sldLayoutMk cId="2685443499" sldId="2147483732"/>
          </pc:sldLayoutMkLst>
        </pc:sldLayoutChg>
        <pc:sldLayoutChg chg="del">
          <pc:chgData name="Liezl Perez Schewe" userId="97b0d70c66ba8ba3" providerId="LiveId" clId="{8C51A7AF-480D-4EE2-9AA0-F683D2624E6A}" dt="2024-09-10T17:50:25.930" v="246" actId="47"/>
          <pc:sldLayoutMkLst>
            <pc:docMk/>
            <pc:sldMasterMk cId="146915582" sldId="2147483724"/>
            <pc:sldLayoutMk cId="1646855375" sldId="2147483733"/>
          </pc:sldLayoutMkLst>
        </pc:sldLayoutChg>
        <pc:sldLayoutChg chg="del">
          <pc:chgData name="Liezl Perez Schewe" userId="97b0d70c66ba8ba3" providerId="LiveId" clId="{8C51A7AF-480D-4EE2-9AA0-F683D2624E6A}" dt="2024-09-10T17:50:25.930" v="246" actId="47"/>
          <pc:sldLayoutMkLst>
            <pc:docMk/>
            <pc:sldMasterMk cId="146915582" sldId="2147483724"/>
            <pc:sldLayoutMk cId="421567015" sldId="2147483734"/>
          </pc:sldLayoutMkLst>
        </pc:sldLayoutChg>
        <pc:sldLayoutChg chg="del">
          <pc:chgData name="Liezl Perez Schewe" userId="97b0d70c66ba8ba3" providerId="LiveId" clId="{8C51A7AF-480D-4EE2-9AA0-F683D2624E6A}" dt="2024-09-10T17:50:25.930" v="246" actId="47"/>
          <pc:sldLayoutMkLst>
            <pc:docMk/>
            <pc:sldMasterMk cId="146915582" sldId="2147483724"/>
            <pc:sldLayoutMk cId="1317425840" sldId="214748373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734390109131095E-2"/>
          <c:y val="9.6592610359808012E-2"/>
          <c:w val="0.37704336046353254"/>
          <c:h val="0.93344415281423154"/>
        </c:manualLayout>
      </c:layout>
      <c:pie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8EE6-437F-B451-1E3D91E8141A}"/>
              </c:ext>
            </c:extLst>
          </c:dPt>
          <c:dPt>
            <c:idx val="1"/>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EE6-437F-B451-1E3D91E8141A}"/>
              </c:ext>
            </c:extLst>
          </c:dPt>
          <c:dPt>
            <c:idx val="2"/>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8EE6-437F-B451-1E3D91E8141A}"/>
              </c:ext>
            </c:extLst>
          </c:dPt>
          <c:dPt>
            <c:idx val="3"/>
            <c:bubble3D val="0"/>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8EE6-437F-B451-1E3D91E8141A}"/>
              </c:ext>
            </c:extLst>
          </c:dPt>
          <c:dPt>
            <c:idx val="4"/>
            <c:bubble3D val="0"/>
            <c:spPr>
              <a:gradFill rotWithShape="1">
                <a:gsLst>
                  <a:gs pos="0">
                    <a:schemeClr val="accent3">
                      <a:lumMod val="60000"/>
                      <a:tint val="100000"/>
                      <a:shade val="100000"/>
                      <a:satMod val="130000"/>
                    </a:schemeClr>
                  </a:gs>
                  <a:gs pos="100000">
                    <a:schemeClr val="accent3">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8EE6-437F-B451-1E3D91E8141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Sheet1!$C$7:$C$11</c:f>
              <c:strCache>
                <c:ptCount val="5"/>
                <c:pt idx="0">
                  <c:v>Fully Integrated Provider: Our CCBHC is also a comprehensive primary care provider, and services are available in the same location(s)</c:v>
                </c:pt>
                <c:pt idx="1">
                  <c:v>Co-location arrangement: Our primary care partner provides services on-site at our CCBHC location, we provide services on-site at the primary care location, or both</c:v>
                </c:pt>
                <c:pt idx="2">
                  <c:v>Care coordination: We provide referrals to our primary care partner(s), track follow-up and proactively coordinate care</c:v>
                </c:pt>
                <c:pt idx="3">
                  <c:v>Referrals only: We provide referrals to primary care organizations but do not actively track or coordinate care at this time</c:v>
                </c:pt>
                <c:pt idx="4">
                  <c:v>None</c:v>
                </c:pt>
              </c:strCache>
            </c:strRef>
          </c:cat>
          <c:val>
            <c:numRef>
              <c:f>Sheet1!$D$7:$D$11</c:f>
              <c:numCache>
                <c:formatCode>General</c:formatCode>
                <c:ptCount val="5"/>
                <c:pt idx="0">
                  <c:v>0.27900000000000003</c:v>
                </c:pt>
                <c:pt idx="1">
                  <c:v>0.219</c:v>
                </c:pt>
                <c:pt idx="2">
                  <c:v>0.40100000000000002</c:v>
                </c:pt>
                <c:pt idx="3">
                  <c:v>9.4E-2</c:v>
                </c:pt>
                <c:pt idx="4">
                  <c:v>6.0000000000000001E-3</c:v>
                </c:pt>
              </c:numCache>
            </c:numRef>
          </c:val>
          <c:extLst>
            <c:ext xmlns:c16="http://schemas.microsoft.com/office/drawing/2014/chart" uri="{C3380CC4-5D6E-409C-BE32-E72D297353CC}">
              <c16:uniqueId val="{0000000A-8EE6-437F-B451-1E3D91E8141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46204728998071337"/>
          <c:y val="4.4016178301668027E-2"/>
          <c:w val="0.46617350310116212"/>
          <c:h val="0.9394859550543552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0.57266</cdr:x>
      <cdr:y>0.15706</cdr:y>
    </cdr:from>
    <cdr:to>
      <cdr:x>0.86643</cdr:x>
      <cdr:y>0.20787</cdr:y>
    </cdr:to>
    <cdr:sp macro="" textlink="">
      <cdr:nvSpPr>
        <cdr:cNvPr id="2" name="TextBox 1">
          <a:extLst xmlns:a="http://schemas.openxmlformats.org/drawingml/2006/main">
            <a:ext uri="{FF2B5EF4-FFF2-40B4-BE49-F238E27FC236}">
              <a16:creationId xmlns:a16="http://schemas.microsoft.com/office/drawing/2014/main" id="{0F1F2987-981E-6B90-FE2C-F6A95E994D40}"/>
            </a:ext>
          </a:extLst>
        </cdr:cNvPr>
        <cdr:cNvSpPr txBox="1"/>
      </cdr:nvSpPr>
      <cdr:spPr>
        <a:xfrm xmlns:a="http://schemas.openxmlformats.org/drawingml/2006/main">
          <a:off x="6632832" y="788401"/>
          <a:ext cx="3402563" cy="2550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0.4493</cdr:x>
      <cdr:y>0.20446</cdr:y>
    </cdr:from>
    <cdr:to>
      <cdr:x>1</cdr:x>
      <cdr:y>0.28671</cdr:y>
    </cdr:to>
    <cdr:sp macro="" textlink="">
      <cdr:nvSpPr>
        <cdr:cNvPr id="3" name="TextBox 2">
          <a:extLst xmlns:a="http://schemas.openxmlformats.org/drawingml/2006/main">
            <a:ext uri="{FF2B5EF4-FFF2-40B4-BE49-F238E27FC236}">
              <a16:creationId xmlns:a16="http://schemas.microsoft.com/office/drawing/2014/main" id="{7BA6AFCA-537F-04AA-A614-94BF4E179992}"/>
            </a:ext>
          </a:extLst>
        </cdr:cNvPr>
        <cdr:cNvSpPr txBox="1"/>
      </cdr:nvSpPr>
      <cdr:spPr>
        <a:xfrm xmlns:a="http://schemas.openxmlformats.org/drawingml/2006/main">
          <a:off x="4163171" y="821037"/>
          <a:ext cx="5102749" cy="3303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400" dirty="0">
              <a:solidFill>
                <a:schemeClr val="accent1">
                  <a:lumMod val="75000"/>
                </a:schemeClr>
              </a:solidFill>
            </a:rPr>
            <a:t>Note: Approximately 8 percent of CCBHCs are FQHCs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0834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34AC2-3728-4A8B-B58F-6888FAEC3D20}" type="slidenum">
              <a:rPr kumimoji="0" lang="id-ID"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d-ID"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2ED42A36-69BA-99E6-97B7-8DB83F9DF19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May 2024</a:t>
            </a:r>
          </a:p>
        </p:txBody>
      </p:sp>
    </p:spTree>
    <p:extLst>
      <p:ext uri="{BB962C8B-B14F-4D97-AF65-F5344CB8AC3E}">
        <p14:creationId xmlns:p14="http://schemas.microsoft.com/office/powerpoint/2010/main" val="4010930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3441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4882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CA5-98CE-4CC1-B523-3AAE6E0241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7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Thank You slide</a:t>
            </a:r>
          </a:p>
          <a:p>
            <a:pPr marL="171450" indent="-171450">
              <a:buFont typeface="Arial" panose="020B0604020202020204" pitchFamily="34" charset="0"/>
              <a:buChar char="•"/>
            </a:pPr>
            <a:r>
              <a:rPr lang="en-US"/>
              <a:t>Keep the current text as it</a:t>
            </a:r>
            <a:r>
              <a:rPr lang="en-US" baseline="0"/>
              <a:t> is. </a:t>
            </a:r>
          </a:p>
          <a:p>
            <a:pPr marL="171450" indent="-171450">
              <a:buFont typeface="Arial" panose="020B0604020202020204" pitchFamily="34" charset="0"/>
              <a:buChar char="•"/>
            </a:pPr>
            <a:r>
              <a:rPr lang="en-US" baseline="0"/>
              <a:t>Add presenter contact information in the empty (Click to add text) placeholder if desired.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34BD7-5DD2-432A-8F84-0E05342D6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575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787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674CE4-FBD8-4481-AEFB-CA53E599A7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833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53" name="Shape 153"/>
          <p:cNvSpPr>
            <a:spLocks noGrp="1"/>
          </p:cNvSpPr>
          <p:nvPr>
            <p:ph type="body" sz="quarter" idx="1"/>
          </p:nvPr>
        </p:nvSpPr>
        <p:spPr>
          <a:prstGeom prst="rect">
            <a:avLst/>
          </a:prstGeom>
        </p:spPr>
        <p:txBody>
          <a:bodyPr/>
          <a:lstStyle/>
          <a:p>
            <a:pPr lvl="0">
              <a:lnSpc>
                <a:spcPct val="100000"/>
              </a:lnSpc>
              <a:defRPr sz="1800"/>
            </a:pPr>
            <a:endParaRPr dirty="0">
              <a:latin typeface="Calibri"/>
              <a:ea typeface="Calibri"/>
              <a:cs typeface="Calibri"/>
              <a:sym typeface="Calibri"/>
            </a:endParaRPr>
          </a:p>
        </p:txBody>
      </p:sp>
    </p:spTree>
    <p:extLst>
      <p:ext uri="{BB962C8B-B14F-4D97-AF65-F5344CB8AC3E}">
        <p14:creationId xmlns:p14="http://schemas.microsoft.com/office/powerpoint/2010/main" val="2289371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87" name="Shape 187"/>
          <p:cNvSpPr>
            <a:spLocks noGrp="1"/>
          </p:cNvSpPr>
          <p:nvPr>
            <p:ph type="body" sz="quarter" idx="1"/>
          </p:nvPr>
        </p:nvSpPr>
        <p:spPr>
          <a:prstGeom prst="rect">
            <a:avLst/>
          </a:prstGeom>
        </p:spPr>
        <p:txBody>
          <a:bodyPr/>
          <a:lstStyle/>
          <a:p>
            <a:pPr lvl="0">
              <a:lnSpc>
                <a:spcPct val="100000"/>
              </a:lnSpc>
              <a:defRPr sz="1800"/>
            </a:pPr>
            <a:endParaRPr lang="en-US" dirty="0">
              <a:ea typeface="Calibri"/>
              <a:cs typeface="Calibri"/>
              <a:sym typeface="Calibri"/>
            </a:endParaRPr>
          </a:p>
        </p:txBody>
      </p:sp>
    </p:spTree>
    <p:extLst>
      <p:ext uri="{BB962C8B-B14F-4D97-AF65-F5344CB8AC3E}">
        <p14:creationId xmlns:p14="http://schemas.microsoft.com/office/powerpoint/2010/main" val="106359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E93F0-BD23-9BEA-8BE6-2C61BC48F98A}"/>
              </a:ext>
            </a:extLst>
          </p:cNvPr>
          <p:cNvSpPr>
            <a:spLocks noGrp="1"/>
          </p:cNvSpPr>
          <p:nvPr>
            <p:ph type="ctrTitle"/>
          </p:nvPr>
        </p:nvSpPr>
        <p:spPr>
          <a:xfrm>
            <a:off x="1219200" y="1197187"/>
            <a:ext cx="7315200" cy="2546773"/>
          </a:xfrm>
        </p:spPr>
        <p:txBody>
          <a:bodyPr anchor="b"/>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6FC2F500-93D4-5B79-09AF-0CC60DB86333}"/>
              </a:ext>
            </a:extLst>
          </p:cNvPr>
          <p:cNvSpPr>
            <a:spLocks noGrp="1"/>
          </p:cNvSpPr>
          <p:nvPr>
            <p:ph type="subTitle" idx="1"/>
          </p:nvPr>
        </p:nvSpPr>
        <p:spPr>
          <a:xfrm>
            <a:off x="1219200" y="3842174"/>
            <a:ext cx="7315200" cy="1766146"/>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p>
        </p:txBody>
      </p:sp>
      <p:sp>
        <p:nvSpPr>
          <p:cNvPr id="4" name="Date Placeholder 3">
            <a:extLst>
              <a:ext uri="{FF2B5EF4-FFF2-40B4-BE49-F238E27FC236}">
                <a16:creationId xmlns:a16="http://schemas.microsoft.com/office/drawing/2014/main" id="{53FBF068-3C9B-E66F-BF62-F239AA052C7E}"/>
              </a:ext>
            </a:extLst>
          </p:cNvPr>
          <p:cNvSpPr>
            <a:spLocks noGrp="1"/>
          </p:cNvSpPr>
          <p:nvPr>
            <p:ph type="dt" sz="half" idx="10"/>
          </p:nvPr>
        </p:nvSpPr>
        <p:spPr/>
        <p:txBody>
          <a:bodyPr/>
          <a:lstStyle/>
          <a:p>
            <a:fld id="{D8A81C3C-866E-4612-9E16-96CAE16D21A4}" type="datetimeFigureOut">
              <a:rPr lang="en-US" smtClean="0"/>
              <a:t>10/8/2024</a:t>
            </a:fld>
            <a:endParaRPr lang="en-US"/>
          </a:p>
        </p:txBody>
      </p:sp>
      <p:sp>
        <p:nvSpPr>
          <p:cNvPr id="5" name="Footer Placeholder 4">
            <a:extLst>
              <a:ext uri="{FF2B5EF4-FFF2-40B4-BE49-F238E27FC236}">
                <a16:creationId xmlns:a16="http://schemas.microsoft.com/office/drawing/2014/main" id="{F976968E-5BED-7C53-6ABB-BA9FBC9D3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DC20D-9CF0-C99E-8C95-F149AB1CE61D}"/>
              </a:ext>
            </a:extLst>
          </p:cNvPr>
          <p:cNvSpPr>
            <a:spLocks noGrp="1"/>
          </p:cNvSpPr>
          <p:nvPr>
            <p:ph type="sldNum" sz="quarter" idx="12"/>
          </p:nvPr>
        </p:nvSpPr>
        <p:spPr/>
        <p:txBody>
          <a:bodyPr/>
          <a:lstStyle/>
          <a:p>
            <a:fld id="{04587FEB-8629-438B-A4B8-66550C2DBC61}" type="slidenum">
              <a:rPr lang="en-US" smtClean="0"/>
              <a:t>‹#›</a:t>
            </a:fld>
            <a:endParaRPr lang="en-US"/>
          </a:p>
        </p:txBody>
      </p:sp>
    </p:spTree>
    <p:extLst>
      <p:ext uri="{BB962C8B-B14F-4D97-AF65-F5344CB8AC3E}">
        <p14:creationId xmlns:p14="http://schemas.microsoft.com/office/powerpoint/2010/main" val="2126226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8C89-A7D2-DDEE-8987-322F19B433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0BF1B9-E004-2335-69A0-BFEBEF198B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D5EDD-AF24-1F36-913B-8C664D6741E0}"/>
              </a:ext>
            </a:extLst>
          </p:cNvPr>
          <p:cNvSpPr>
            <a:spLocks noGrp="1"/>
          </p:cNvSpPr>
          <p:nvPr>
            <p:ph type="dt" sz="half" idx="10"/>
          </p:nvPr>
        </p:nvSpPr>
        <p:spPr/>
        <p:txBody>
          <a:bodyPr/>
          <a:lstStyle/>
          <a:p>
            <a:fld id="{D8A81C3C-866E-4612-9E16-96CAE16D21A4}" type="datetimeFigureOut">
              <a:rPr lang="en-US" smtClean="0"/>
              <a:t>10/8/2024</a:t>
            </a:fld>
            <a:endParaRPr lang="en-US"/>
          </a:p>
        </p:txBody>
      </p:sp>
      <p:sp>
        <p:nvSpPr>
          <p:cNvPr id="5" name="Footer Placeholder 4">
            <a:extLst>
              <a:ext uri="{FF2B5EF4-FFF2-40B4-BE49-F238E27FC236}">
                <a16:creationId xmlns:a16="http://schemas.microsoft.com/office/drawing/2014/main" id="{18452C97-E547-232A-ED9E-14383FF43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F5216-E535-A0C3-E9C4-E5B8FD18E851}"/>
              </a:ext>
            </a:extLst>
          </p:cNvPr>
          <p:cNvSpPr>
            <a:spLocks noGrp="1"/>
          </p:cNvSpPr>
          <p:nvPr>
            <p:ph type="sldNum" sz="quarter" idx="12"/>
          </p:nvPr>
        </p:nvSpPr>
        <p:spPr/>
        <p:txBody>
          <a:bodyPr/>
          <a:lstStyle/>
          <a:p>
            <a:fld id="{04587FEB-8629-438B-A4B8-66550C2DBC61}" type="slidenum">
              <a:rPr lang="en-US" smtClean="0"/>
              <a:t>‹#›</a:t>
            </a:fld>
            <a:endParaRPr lang="en-US"/>
          </a:p>
        </p:txBody>
      </p:sp>
    </p:spTree>
    <p:extLst>
      <p:ext uri="{BB962C8B-B14F-4D97-AF65-F5344CB8AC3E}">
        <p14:creationId xmlns:p14="http://schemas.microsoft.com/office/powerpoint/2010/main" val="265582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4278-6318-DA4F-3D40-C1B66B639C4B}"/>
              </a:ext>
            </a:extLst>
          </p:cNvPr>
          <p:cNvSpPr>
            <a:spLocks noGrp="1"/>
          </p:cNvSpPr>
          <p:nvPr>
            <p:ph type="title"/>
          </p:nvPr>
        </p:nvSpPr>
        <p:spPr>
          <a:xfrm>
            <a:off x="665480" y="1823721"/>
            <a:ext cx="8412480" cy="3042919"/>
          </a:xfrm>
        </p:spPr>
        <p:txBody>
          <a:bodyPr anchor="b"/>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0061AEB5-A582-B2BE-45E5-060D465DF835}"/>
              </a:ext>
            </a:extLst>
          </p:cNvPr>
          <p:cNvSpPr>
            <a:spLocks noGrp="1"/>
          </p:cNvSpPr>
          <p:nvPr>
            <p:ph type="body" idx="1"/>
          </p:nvPr>
        </p:nvSpPr>
        <p:spPr>
          <a:xfrm>
            <a:off x="665480" y="4895428"/>
            <a:ext cx="8412480" cy="1600199"/>
          </a:xfrm>
        </p:spPr>
        <p:txBody>
          <a:bodyPr/>
          <a:lstStyle>
            <a:lvl1pPr marL="0" indent="0">
              <a:buNone/>
              <a:defRPr sz="1920">
                <a:solidFill>
                  <a:schemeClr val="tx1">
                    <a:tint val="82000"/>
                  </a:schemeClr>
                </a:solidFill>
              </a:defRPr>
            </a:lvl1pPr>
            <a:lvl2pPr marL="365760" indent="0">
              <a:buNone/>
              <a:defRPr sz="1600">
                <a:solidFill>
                  <a:schemeClr val="tx1">
                    <a:tint val="82000"/>
                  </a:schemeClr>
                </a:solidFill>
              </a:defRPr>
            </a:lvl2pPr>
            <a:lvl3pPr marL="731520" indent="0">
              <a:buNone/>
              <a:defRPr sz="1440">
                <a:solidFill>
                  <a:schemeClr val="tx1">
                    <a:tint val="82000"/>
                  </a:schemeClr>
                </a:solidFill>
              </a:defRPr>
            </a:lvl3pPr>
            <a:lvl4pPr marL="1097280" indent="0">
              <a:buNone/>
              <a:defRPr sz="1280">
                <a:solidFill>
                  <a:schemeClr val="tx1">
                    <a:tint val="82000"/>
                  </a:schemeClr>
                </a:solidFill>
              </a:defRPr>
            </a:lvl4pPr>
            <a:lvl5pPr marL="1463040" indent="0">
              <a:buNone/>
              <a:defRPr sz="1280">
                <a:solidFill>
                  <a:schemeClr val="tx1">
                    <a:tint val="82000"/>
                  </a:schemeClr>
                </a:solidFill>
              </a:defRPr>
            </a:lvl5pPr>
            <a:lvl6pPr marL="1828800" indent="0">
              <a:buNone/>
              <a:defRPr sz="1280">
                <a:solidFill>
                  <a:schemeClr val="tx1">
                    <a:tint val="82000"/>
                  </a:schemeClr>
                </a:solidFill>
              </a:defRPr>
            </a:lvl6pPr>
            <a:lvl7pPr marL="2194560" indent="0">
              <a:buNone/>
              <a:defRPr sz="1280">
                <a:solidFill>
                  <a:schemeClr val="tx1">
                    <a:tint val="82000"/>
                  </a:schemeClr>
                </a:solidFill>
              </a:defRPr>
            </a:lvl7pPr>
            <a:lvl8pPr marL="2560320" indent="0">
              <a:buNone/>
              <a:defRPr sz="1280">
                <a:solidFill>
                  <a:schemeClr val="tx1">
                    <a:tint val="82000"/>
                  </a:schemeClr>
                </a:solidFill>
              </a:defRPr>
            </a:lvl8pPr>
            <a:lvl9pPr marL="2926080" indent="0">
              <a:buNone/>
              <a:defRPr sz="128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00DA5A-2E57-A702-2D02-40AD55C9DC98}"/>
              </a:ext>
            </a:extLst>
          </p:cNvPr>
          <p:cNvSpPr>
            <a:spLocks noGrp="1"/>
          </p:cNvSpPr>
          <p:nvPr>
            <p:ph type="dt" sz="half" idx="10"/>
          </p:nvPr>
        </p:nvSpPr>
        <p:spPr/>
        <p:txBody>
          <a:bodyPr/>
          <a:lstStyle/>
          <a:p>
            <a:fld id="{D8A81C3C-866E-4612-9E16-96CAE16D21A4}" type="datetimeFigureOut">
              <a:rPr lang="en-US" smtClean="0"/>
              <a:t>10/8/2024</a:t>
            </a:fld>
            <a:endParaRPr lang="en-US"/>
          </a:p>
        </p:txBody>
      </p:sp>
      <p:sp>
        <p:nvSpPr>
          <p:cNvPr id="5" name="Footer Placeholder 4">
            <a:extLst>
              <a:ext uri="{FF2B5EF4-FFF2-40B4-BE49-F238E27FC236}">
                <a16:creationId xmlns:a16="http://schemas.microsoft.com/office/drawing/2014/main" id="{6CF8951D-5491-E11C-DABC-C57F88971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C6D9C-1129-B5CF-68F8-7E8EC2D0311C}"/>
              </a:ext>
            </a:extLst>
          </p:cNvPr>
          <p:cNvSpPr>
            <a:spLocks noGrp="1"/>
          </p:cNvSpPr>
          <p:nvPr>
            <p:ph type="sldNum" sz="quarter" idx="12"/>
          </p:nvPr>
        </p:nvSpPr>
        <p:spPr/>
        <p:txBody>
          <a:bodyPr/>
          <a:lstStyle/>
          <a:p>
            <a:fld id="{04587FEB-8629-438B-A4B8-66550C2DBC61}" type="slidenum">
              <a:rPr lang="en-US" smtClean="0"/>
              <a:t>‹#›</a:t>
            </a:fld>
            <a:endParaRPr lang="en-US"/>
          </a:p>
        </p:txBody>
      </p:sp>
    </p:spTree>
    <p:extLst>
      <p:ext uri="{BB962C8B-B14F-4D97-AF65-F5344CB8AC3E}">
        <p14:creationId xmlns:p14="http://schemas.microsoft.com/office/powerpoint/2010/main" val="3682115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FB5D7-76D8-A762-ADDE-3B1FB222AE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69DD9C-8D4C-5C86-C17D-A8CF35D6A8A5}"/>
              </a:ext>
            </a:extLst>
          </p:cNvPr>
          <p:cNvSpPr>
            <a:spLocks noGrp="1"/>
          </p:cNvSpPr>
          <p:nvPr>
            <p:ph sz="half" idx="1"/>
          </p:nvPr>
        </p:nvSpPr>
        <p:spPr>
          <a:xfrm>
            <a:off x="670560" y="1947333"/>
            <a:ext cx="41452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60995-E055-E895-E0B7-D8F23FFAFEA7}"/>
              </a:ext>
            </a:extLst>
          </p:cNvPr>
          <p:cNvSpPr>
            <a:spLocks noGrp="1"/>
          </p:cNvSpPr>
          <p:nvPr>
            <p:ph sz="half" idx="2"/>
          </p:nvPr>
        </p:nvSpPr>
        <p:spPr>
          <a:xfrm>
            <a:off x="4937760" y="1947333"/>
            <a:ext cx="41452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9DB75C-4ADD-DF5A-853A-7FD1406656DD}"/>
              </a:ext>
            </a:extLst>
          </p:cNvPr>
          <p:cNvSpPr>
            <a:spLocks noGrp="1"/>
          </p:cNvSpPr>
          <p:nvPr>
            <p:ph type="dt" sz="half" idx="10"/>
          </p:nvPr>
        </p:nvSpPr>
        <p:spPr/>
        <p:txBody>
          <a:bodyPr/>
          <a:lstStyle/>
          <a:p>
            <a:fld id="{D8A81C3C-866E-4612-9E16-96CAE16D21A4}" type="datetimeFigureOut">
              <a:rPr lang="en-US" smtClean="0"/>
              <a:t>10/8/2024</a:t>
            </a:fld>
            <a:endParaRPr lang="en-US"/>
          </a:p>
        </p:txBody>
      </p:sp>
      <p:sp>
        <p:nvSpPr>
          <p:cNvPr id="6" name="Footer Placeholder 5">
            <a:extLst>
              <a:ext uri="{FF2B5EF4-FFF2-40B4-BE49-F238E27FC236}">
                <a16:creationId xmlns:a16="http://schemas.microsoft.com/office/drawing/2014/main" id="{EEFAE9D7-5D00-9CB1-AD82-0FFE58536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7600E-E3D7-E702-6AE0-1A57EE9F9204}"/>
              </a:ext>
            </a:extLst>
          </p:cNvPr>
          <p:cNvSpPr>
            <a:spLocks noGrp="1"/>
          </p:cNvSpPr>
          <p:nvPr>
            <p:ph type="sldNum" sz="quarter" idx="12"/>
          </p:nvPr>
        </p:nvSpPr>
        <p:spPr/>
        <p:txBody>
          <a:bodyPr/>
          <a:lstStyle/>
          <a:p>
            <a:fld id="{04587FEB-8629-438B-A4B8-66550C2DBC61}" type="slidenum">
              <a:rPr lang="en-US" smtClean="0"/>
              <a:t>‹#›</a:t>
            </a:fld>
            <a:endParaRPr lang="en-US"/>
          </a:p>
        </p:txBody>
      </p:sp>
    </p:spTree>
    <p:extLst>
      <p:ext uri="{BB962C8B-B14F-4D97-AF65-F5344CB8AC3E}">
        <p14:creationId xmlns:p14="http://schemas.microsoft.com/office/powerpoint/2010/main" val="325083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5700-3321-28FB-ACFD-EFF1A10E9308}"/>
              </a:ext>
            </a:extLst>
          </p:cNvPr>
          <p:cNvSpPr>
            <a:spLocks noGrp="1"/>
          </p:cNvSpPr>
          <p:nvPr>
            <p:ph type="title"/>
          </p:nvPr>
        </p:nvSpPr>
        <p:spPr>
          <a:xfrm>
            <a:off x="671830" y="389467"/>
            <a:ext cx="8412480" cy="1413934"/>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7B32B2-1E4C-3F5E-CCBA-7CCD169194A8}"/>
              </a:ext>
            </a:extLst>
          </p:cNvPr>
          <p:cNvSpPr>
            <a:spLocks noGrp="1"/>
          </p:cNvSpPr>
          <p:nvPr>
            <p:ph type="body" idx="1"/>
          </p:nvPr>
        </p:nvSpPr>
        <p:spPr>
          <a:xfrm>
            <a:off x="671831" y="1793241"/>
            <a:ext cx="4126230"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a:extLst>
              <a:ext uri="{FF2B5EF4-FFF2-40B4-BE49-F238E27FC236}">
                <a16:creationId xmlns:a16="http://schemas.microsoft.com/office/drawing/2014/main" id="{21714237-6FF4-232B-3BC4-59E50DABD35A}"/>
              </a:ext>
            </a:extLst>
          </p:cNvPr>
          <p:cNvSpPr>
            <a:spLocks noGrp="1"/>
          </p:cNvSpPr>
          <p:nvPr>
            <p:ph sz="half" idx="2"/>
          </p:nvPr>
        </p:nvSpPr>
        <p:spPr>
          <a:xfrm>
            <a:off x="671831" y="2672080"/>
            <a:ext cx="4126230"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16FFA4-7DA2-AAA3-49DB-4EF7DDE30402}"/>
              </a:ext>
            </a:extLst>
          </p:cNvPr>
          <p:cNvSpPr>
            <a:spLocks noGrp="1"/>
          </p:cNvSpPr>
          <p:nvPr>
            <p:ph type="body" sz="quarter" idx="3"/>
          </p:nvPr>
        </p:nvSpPr>
        <p:spPr>
          <a:xfrm>
            <a:off x="4937760" y="1793241"/>
            <a:ext cx="4146550"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a:extLst>
              <a:ext uri="{FF2B5EF4-FFF2-40B4-BE49-F238E27FC236}">
                <a16:creationId xmlns:a16="http://schemas.microsoft.com/office/drawing/2014/main" id="{04C435C0-5A51-98D5-FFC5-93CD017AC44A}"/>
              </a:ext>
            </a:extLst>
          </p:cNvPr>
          <p:cNvSpPr>
            <a:spLocks noGrp="1"/>
          </p:cNvSpPr>
          <p:nvPr>
            <p:ph sz="quarter" idx="4"/>
          </p:nvPr>
        </p:nvSpPr>
        <p:spPr>
          <a:xfrm>
            <a:off x="4937760" y="2672080"/>
            <a:ext cx="4146550"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3DCE80-D927-F6FB-84A0-62CA8844AB41}"/>
              </a:ext>
            </a:extLst>
          </p:cNvPr>
          <p:cNvSpPr>
            <a:spLocks noGrp="1"/>
          </p:cNvSpPr>
          <p:nvPr>
            <p:ph type="dt" sz="half" idx="10"/>
          </p:nvPr>
        </p:nvSpPr>
        <p:spPr/>
        <p:txBody>
          <a:bodyPr/>
          <a:lstStyle/>
          <a:p>
            <a:fld id="{D8A81C3C-866E-4612-9E16-96CAE16D21A4}" type="datetimeFigureOut">
              <a:rPr lang="en-US" smtClean="0"/>
              <a:t>10/8/2024</a:t>
            </a:fld>
            <a:endParaRPr lang="en-US"/>
          </a:p>
        </p:txBody>
      </p:sp>
      <p:sp>
        <p:nvSpPr>
          <p:cNvPr id="8" name="Footer Placeholder 7">
            <a:extLst>
              <a:ext uri="{FF2B5EF4-FFF2-40B4-BE49-F238E27FC236}">
                <a16:creationId xmlns:a16="http://schemas.microsoft.com/office/drawing/2014/main" id="{507CF69E-CFAE-C028-435B-06993741A9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79CF87-F5EE-5635-CC39-1F38B2B2DF3C}"/>
              </a:ext>
            </a:extLst>
          </p:cNvPr>
          <p:cNvSpPr>
            <a:spLocks noGrp="1"/>
          </p:cNvSpPr>
          <p:nvPr>
            <p:ph type="sldNum" sz="quarter" idx="12"/>
          </p:nvPr>
        </p:nvSpPr>
        <p:spPr/>
        <p:txBody>
          <a:bodyPr/>
          <a:lstStyle/>
          <a:p>
            <a:fld id="{04587FEB-8629-438B-A4B8-66550C2DBC61}" type="slidenum">
              <a:rPr lang="en-US" smtClean="0"/>
              <a:t>‹#›</a:t>
            </a:fld>
            <a:endParaRPr lang="en-US"/>
          </a:p>
        </p:txBody>
      </p:sp>
    </p:spTree>
    <p:extLst>
      <p:ext uri="{BB962C8B-B14F-4D97-AF65-F5344CB8AC3E}">
        <p14:creationId xmlns:p14="http://schemas.microsoft.com/office/powerpoint/2010/main" val="329156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68B1-23A3-925C-55AF-A428A81EE0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E8CA8E-6722-EF0E-D463-B850923FD483}"/>
              </a:ext>
            </a:extLst>
          </p:cNvPr>
          <p:cNvSpPr>
            <a:spLocks noGrp="1"/>
          </p:cNvSpPr>
          <p:nvPr>
            <p:ph type="dt" sz="half" idx="10"/>
          </p:nvPr>
        </p:nvSpPr>
        <p:spPr/>
        <p:txBody>
          <a:bodyPr/>
          <a:lstStyle/>
          <a:p>
            <a:fld id="{D8A81C3C-866E-4612-9E16-96CAE16D21A4}" type="datetimeFigureOut">
              <a:rPr lang="en-US" smtClean="0"/>
              <a:t>10/8/2024</a:t>
            </a:fld>
            <a:endParaRPr lang="en-US"/>
          </a:p>
        </p:txBody>
      </p:sp>
      <p:sp>
        <p:nvSpPr>
          <p:cNvPr id="4" name="Footer Placeholder 3">
            <a:extLst>
              <a:ext uri="{FF2B5EF4-FFF2-40B4-BE49-F238E27FC236}">
                <a16:creationId xmlns:a16="http://schemas.microsoft.com/office/drawing/2014/main" id="{1F3D8A1A-CF8E-D103-C371-D64B505150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446114-D5E9-8B1C-912C-52509EDB65DD}"/>
              </a:ext>
            </a:extLst>
          </p:cNvPr>
          <p:cNvSpPr>
            <a:spLocks noGrp="1"/>
          </p:cNvSpPr>
          <p:nvPr>
            <p:ph type="sldNum" sz="quarter" idx="12"/>
          </p:nvPr>
        </p:nvSpPr>
        <p:spPr/>
        <p:txBody>
          <a:bodyPr/>
          <a:lstStyle/>
          <a:p>
            <a:fld id="{04587FEB-8629-438B-A4B8-66550C2DBC61}" type="slidenum">
              <a:rPr lang="en-US" smtClean="0"/>
              <a:t>‹#›</a:t>
            </a:fld>
            <a:endParaRPr lang="en-US"/>
          </a:p>
        </p:txBody>
      </p:sp>
    </p:spTree>
    <p:extLst>
      <p:ext uri="{BB962C8B-B14F-4D97-AF65-F5344CB8AC3E}">
        <p14:creationId xmlns:p14="http://schemas.microsoft.com/office/powerpoint/2010/main" val="3629692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8D199-C56F-63FD-3AD1-B13E23D338BC}"/>
              </a:ext>
            </a:extLst>
          </p:cNvPr>
          <p:cNvSpPr>
            <a:spLocks noGrp="1"/>
          </p:cNvSpPr>
          <p:nvPr>
            <p:ph type="dt" sz="half" idx="10"/>
          </p:nvPr>
        </p:nvSpPr>
        <p:spPr/>
        <p:txBody>
          <a:bodyPr/>
          <a:lstStyle/>
          <a:p>
            <a:fld id="{D8A81C3C-866E-4612-9E16-96CAE16D21A4}" type="datetimeFigureOut">
              <a:rPr lang="en-US" smtClean="0"/>
              <a:t>10/8/2024</a:t>
            </a:fld>
            <a:endParaRPr lang="en-US"/>
          </a:p>
        </p:txBody>
      </p:sp>
      <p:sp>
        <p:nvSpPr>
          <p:cNvPr id="3" name="Footer Placeholder 2">
            <a:extLst>
              <a:ext uri="{FF2B5EF4-FFF2-40B4-BE49-F238E27FC236}">
                <a16:creationId xmlns:a16="http://schemas.microsoft.com/office/drawing/2014/main" id="{E628A349-07E6-A3BA-35CC-8D55DF7C0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3EB06-E9C9-AC5C-0C9D-0EC0E67F8489}"/>
              </a:ext>
            </a:extLst>
          </p:cNvPr>
          <p:cNvSpPr>
            <a:spLocks noGrp="1"/>
          </p:cNvSpPr>
          <p:nvPr>
            <p:ph type="sldNum" sz="quarter" idx="12"/>
          </p:nvPr>
        </p:nvSpPr>
        <p:spPr/>
        <p:txBody>
          <a:bodyPr/>
          <a:lstStyle/>
          <a:p>
            <a:fld id="{04587FEB-8629-438B-A4B8-66550C2DBC61}" type="slidenum">
              <a:rPr lang="en-US" smtClean="0"/>
              <a:t>‹#›</a:t>
            </a:fld>
            <a:endParaRPr lang="en-US"/>
          </a:p>
        </p:txBody>
      </p:sp>
    </p:spTree>
    <p:extLst>
      <p:ext uri="{BB962C8B-B14F-4D97-AF65-F5344CB8AC3E}">
        <p14:creationId xmlns:p14="http://schemas.microsoft.com/office/powerpoint/2010/main" val="640528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C1A7-D12B-CFDC-9A1C-1830D59D68B8}"/>
              </a:ext>
            </a:extLst>
          </p:cNvPr>
          <p:cNvSpPr>
            <a:spLocks noGrp="1"/>
          </p:cNvSpPr>
          <p:nvPr>
            <p:ph type="title"/>
          </p:nvPr>
        </p:nvSpPr>
        <p:spPr>
          <a:xfrm>
            <a:off x="671831" y="487680"/>
            <a:ext cx="3145790" cy="1706880"/>
          </a:xfrm>
        </p:spPr>
        <p:txBody>
          <a:bodyPr anchor="b"/>
          <a:lstStyle>
            <a:lvl1pPr>
              <a:defRPr sz="2560"/>
            </a:lvl1pPr>
          </a:lstStyle>
          <a:p>
            <a:r>
              <a:rPr lang="en-US"/>
              <a:t>Click to edit Master title style</a:t>
            </a:r>
          </a:p>
        </p:txBody>
      </p:sp>
      <p:sp>
        <p:nvSpPr>
          <p:cNvPr id="3" name="Content Placeholder 2">
            <a:extLst>
              <a:ext uri="{FF2B5EF4-FFF2-40B4-BE49-F238E27FC236}">
                <a16:creationId xmlns:a16="http://schemas.microsoft.com/office/drawing/2014/main" id="{30F70DE6-12D1-9124-EAF9-26E39E86B3D8}"/>
              </a:ext>
            </a:extLst>
          </p:cNvPr>
          <p:cNvSpPr>
            <a:spLocks noGrp="1"/>
          </p:cNvSpPr>
          <p:nvPr>
            <p:ph idx="1"/>
          </p:nvPr>
        </p:nvSpPr>
        <p:spPr>
          <a:xfrm>
            <a:off x="4146550" y="1053254"/>
            <a:ext cx="4937760" cy="5198533"/>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068F36-C4D8-DB33-0245-CF8F08369CB9}"/>
              </a:ext>
            </a:extLst>
          </p:cNvPr>
          <p:cNvSpPr>
            <a:spLocks noGrp="1"/>
          </p:cNvSpPr>
          <p:nvPr>
            <p:ph type="body" sz="half" idx="2"/>
          </p:nvPr>
        </p:nvSpPr>
        <p:spPr>
          <a:xfrm>
            <a:off x="671831" y="2194560"/>
            <a:ext cx="3145790"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30F964CA-85EC-ACA1-C5F1-477CA14ECF2F}"/>
              </a:ext>
            </a:extLst>
          </p:cNvPr>
          <p:cNvSpPr>
            <a:spLocks noGrp="1"/>
          </p:cNvSpPr>
          <p:nvPr>
            <p:ph type="dt" sz="half" idx="10"/>
          </p:nvPr>
        </p:nvSpPr>
        <p:spPr/>
        <p:txBody>
          <a:bodyPr/>
          <a:lstStyle/>
          <a:p>
            <a:fld id="{D8A81C3C-866E-4612-9E16-96CAE16D21A4}" type="datetimeFigureOut">
              <a:rPr lang="en-US" smtClean="0"/>
              <a:t>10/8/2024</a:t>
            </a:fld>
            <a:endParaRPr lang="en-US"/>
          </a:p>
        </p:txBody>
      </p:sp>
      <p:sp>
        <p:nvSpPr>
          <p:cNvPr id="6" name="Footer Placeholder 5">
            <a:extLst>
              <a:ext uri="{FF2B5EF4-FFF2-40B4-BE49-F238E27FC236}">
                <a16:creationId xmlns:a16="http://schemas.microsoft.com/office/drawing/2014/main" id="{96BD58C4-0039-C907-9377-40CE8A0C6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3EBE5-B2D0-A2AC-9EE2-92040F04A993}"/>
              </a:ext>
            </a:extLst>
          </p:cNvPr>
          <p:cNvSpPr>
            <a:spLocks noGrp="1"/>
          </p:cNvSpPr>
          <p:nvPr>
            <p:ph type="sldNum" sz="quarter" idx="12"/>
          </p:nvPr>
        </p:nvSpPr>
        <p:spPr/>
        <p:txBody>
          <a:bodyPr/>
          <a:lstStyle/>
          <a:p>
            <a:fld id="{04587FEB-8629-438B-A4B8-66550C2DBC61}" type="slidenum">
              <a:rPr lang="en-US" smtClean="0"/>
              <a:t>‹#›</a:t>
            </a:fld>
            <a:endParaRPr lang="en-US"/>
          </a:p>
        </p:txBody>
      </p:sp>
    </p:spTree>
    <p:extLst>
      <p:ext uri="{BB962C8B-B14F-4D97-AF65-F5344CB8AC3E}">
        <p14:creationId xmlns:p14="http://schemas.microsoft.com/office/powerpoint/2010/main" val="86454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0E1C-9673-A0E6-5804-FC469BDE05D3}"/>
              </a:ext>
            </a:extLst>
          </p:cNvPr>
          <p:cNvSpPr>
            <a:spLocks noGrp="1"/>
          </p:cNvSpPr>
          <p:nvPr>
            <p:ph type="title"/>
          </p:nvPr>
        </p:nvSpPr>
        <p:spPr>
          <a:xfrm>
            <a:off x="671831" y="487680"/>
            <a:ext cx="3145790" cy="1706880"/>
          </a:xfrm>
        </p:spPr>
        <p:txBody>
          <a:bodyPr anchor="b"/>
          <a:lstStyle>
            <a:lvl1pPr>
              <a:defRPr sz="2560"/>
            </a:lvl1pPr>
          </a:lstStyle>
          <a:p>
            <a:r>
              <a:rPr lang="en-US"/>
              <a:t>Click to edit Master title style</a:t>
            </a:r>
          </a:p>
        </p:txBody>
      </p:sp>
      <p:sp>
        <p:nvSpPr>
          <p:cNvPr id="3" name="Picture Placeholder 2">
            <a:extLst>
              <a:ext uri="{FF2B5EF4-FFF2-40B4-BE49-F238E27FC236}">
                <a16:creationId xmlns:a16="http://schemas.microsoft.com/office/drawing/2014/main" id="{6B80534C-B825-8B4D-2CFB-50227D30331C}"/>
              </a:ext>
            </a:extLst>
          </p:cNvPr>
          <p:cNvSpPr>
            <a:spLocks noGrp="1"/>
          </p:cNvSpPr>
          <p:nvPr>
            <p:ph type="pic" idx="1"/>
          </p:nvPr>
        </p:nvSpPr>
        <p:spPr>
          <a:xfrm>
            <a:off x="4146550" y="1053254"/>
            <a:ext cx="4937760" cy="5198533"/>
          </a:xfrm>
        </p:spPr>
        <p:txBody>
          <a:bodyPr/>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en-US"/>
          </a:p>
        </p:txBody>
      </p:sp>
      <p:sp>
        <p:nvSpPr>
          <p:cNvPr id="4" name="Text Placeholder 3">
            <a:extLst>
              <a:ext uri="{FF2B5EF4-FFF2-40B4-BE49-F238E27FC236}">
                <a16:creationId xmlns:a16="http://schemas.microsoft.com/office/drawing/2014/main" id="{32669CA4-364F-CACB-7CBE-5361ACAD8FFA}"/>
              </a:ext>
            </a:extLst>
          </p:cNvPr>
          <p:cNvSpPr>
            <a:spLocks noGrp="1"/>
          </p:cNvSpPr>
          <p:nvPr>
            <p:ph type="body" sz="half" idx="2"/>
          </p:nvPr>
        </p:nvSpPr>
        <p:spPr>
          <a:xfrm>
            <a:off x="671831" y="2194560"/>
            <a:ext cx="3145790"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C5BC4C97-DBAD-C76D-0921-3E1B2EBEC223}"/>
              </a:ext>
            </a:extLst>
          </p:cNvPr>
          <p:cNvSpPr>
            <a:spLocks noGrp="1"/>
          </p:cNvSpPr>
          <p:nvPr>
            <p:ph type="dt" sz="half" idx="10"/>
          </p:nvPr>
        </p:nvSpPr>
        <p:spPr/>
        <p:txBody>
          <a:bodyPr/>
          <a:lstStyle/>
          <a:p>
            <a:fld id="{D8A81C3C-866E-4612-9E16-96CAE16D21A4}" type="datetimeFigureOut">
              <a:rPr lang="en-US" smtClean="0"/>
              <a:t>10/8/2024</a:t>
            </a:fld>
            <a:endParaRPr lang="en-US"/>
          </a:p>
        </p:txBody>
      </p:sp>
      <p:sp>
        <p:nvSpPr>
          <p:cNvPr id="6" name="Footer Placeholder 5">
            <a:extLst>
              <a:ext uri="{FF2B5EF4-FFF2-40B4-BE49-F238E27FC236}">
                <a16:creationId xmlns:a16="http://schemas.microsoft.com/office/drawing/2014/main" id="{F34DF968-3E97-E253-A76D-54D896CAD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C442E-801B-6AD7-07AB-F34EF83B072D}"/>
              </a:ext>
            </a:extLst>
          </p:cNvPr>
          <p:cNvSpPr>
            <a:spLocks noGrp="1"/>
          </p:cNvSpPr>
          <p:nvPr>
            <p:ph type="sldNum" sz="quarter" idx="12"/>
          </p:nvPr>
        </p:nvSpPr>
        <p:spPr/>
        <p:txBody>
          <a:bodyPr/>
          <a:lstStyle/>
          <a:p>
            <a:fld id="{04587FEB-8629-438B-A4B8-66550C2DBC61}" type="slidenum">
              <a:rPr lang="en-US" smtClean="0"/>
              <a:t>‹#›</a:t>
            </a:fld>
            <a:endParaRPr lang="en-US"/>
          </a:p>
        </p:txBody>
      </p:sp>
    </p:spTree>
    <p:extLst>
      <p:ext uri="{BB962C8B-B14F-4D97-AF65-F5344CB8AC3E}">
        <p14:creationId xmlns:p14="http://schemas.microsoft.com/office/powerpoint/2010/main" val="2745855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9124-86C8-AD92-751A-923A7E7010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84152C-0C0B-EF17-768E-F5CE4DCB3C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6A8EBF-4D5D-6C60-0C81-7E54D0E8BFBE}"/>
              </a:ext>
            </a:extLst>
          </p:cNvPr>
          <p:cNvSpPr>
            <a:spLocks noGrp="1"/>
          </p:cNvSpPr>
          <p:nvPr>
            <p:ph type="dt" sz="half" idx="10"/>
          </p:nvPr>
        </p:nvSpPr>
        <p:spPr/>
        <p:txBody>
          <a:bodyPr/>
          <a:lstStyle/>
          <a:p>
            <a:fld id="{D8A81C3C-866E-4612-9E16-96CAE16D21A4}" type="datetimeFigureOut">
              <a:rPr lang="en-US" smtClean="0"/>
              <a:t>10/8/2024</a:t>
            </a:fld>
            <a:endParaRPr lang="en-US"/>
          </a:p>
        </p:txBody>
      </p:sp>
      <p:sp>
        <p:nvSpPr>
          <p:cNvPr id="5" name="Footer Placeholder 4">
            <a:extLst>
              <a:ext uri="{FF2B5EF4-FFF2-40B4-BE49-F238E27FC236}">
                <a16:creationId xmlns:a16="http://schemas.microsoft.com/office/drawing/2014/main" id="{17B3939B-DFC2-7ADD-348F-1F0C022B70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E03BF-674A-2E5F-FDD0-64B8A4E959CB}"/>
              </a:ext>
            </a:extLst>
          </p:cNvPr>
          <p:cNvSpPr>
            <a:spLocks noGrp="1"/>
          </p:cNvSpPr>
          <p:nvPr>
            <p:ph type="sldNum" sz="quarter" idx="12"/>
          </p:nvPr>
        </p:nvSpPr>
        <p:spPr/>
        <p:txBody>
          <a:bodyPr/>
          <a:lstStyle/>
          <a:p>
            <a:fld id="{04587FEB-8629-438B-A4B8-66550C2DBC61}" type="slidenum">
              <a:rPr lang="en-US" smtClean="0"/>
              <a:t>‹#›</a:t>
            </a:fld>
            <a:endParaRPr lang="en-US"/>
          </a:p>
        </p:txBody>
      </p:sp>
    </p:spTree>
    <p:extLst>
      <p:ext uri="{BB962C8B-B14F-4D97-AF65-F5344CB8AC3E}">
        <p14:creationId xmlns:p14="http://schemas.microsoft.com/office/powerpoint/2010/main" val="1347144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08CADB-9187-4C4B-EABB-B2BBBC082F61}"/>
              </a:ext>
            </a:extLst>
          </p:cNvPr>
          <p:cNvSpPr>
            <a:spLocks noGrp="1"/>
          </p:cNvSpPr>
          <p:nvPr>
            <p:ph type="title" orient="vert"/>
          </p:nvPr>
        </p:nvSpPr>
        <p:spPr>
          <a:xfrm>
            <a:off x="6979920" y="389467"/>
            <a:ext cx="2103120" cy="61992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C17433-EC66-DBF5-67B0-470C9F595BFA}"/>
              </a:ext>
            </a:extLst>
          </p:cNvPr>
          <p:cNvSpPr>
            <a:spLocks noGrp="1"/>
          </p:cNvSpPr>
          <p:nvPr>
            <p:ph type="body" orient="vert" idx="1"/>
          </p:nvPr>
        </p:nvSpPr>
        <p:spPr>
          <a:xfrm>
            <a:off x="670560" y="389467"/>
            <a:ext cx="618744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89D1D-E4BC-7801-DECA-DBCD86594DBA}"/>
              </a:ext>
            </a:extLst>
          </p:cNvPr>
          <p:cNvSpPr>
            <a:spLocks noGrp="1"/>
          </p:cNvSpPr>
          <p:nvPr>
            <p:ph type="dt" sz="half" idx="10"/>
          </p:nvPr>
        </p:nvSpPr>
        <p:spPr/>
        <p:txBody>
          <a:bodyPr/>
          <a:lstStyle/>
          <a:p>
            <a:fld id="{D8A81C3C-866E-4612-9E16-96CAE16D21A4}" type="datetimeFigureOut">
              <a:rPr lang="en-US" smtClean="0"/>
              <a:t>10/8/2024</a:t>
            </a:fld>
            <a:endParaRPr lang="en-US"/>
          </a:p>
        </p:txBody>
      </p:sp>
      <p:sp>
        <p:nvSpPr>
          <p:cNvPr id="5" name="Footer Placeholder 4">
            <a:extLst>
              <a:ext uri="{FF2B5EF4-FFF2-40B4-BE49-F238E27FC236}">
                <a16:creationId xmlns:a16="http://schemas.microsoft.com/office/drawing/2014/main" id="{F16AAA75-54A5-3580-4800-8CA07BABE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5DDEE-C364-B2C4-EDF4-7557910437FB}"/>
              </a:ext>
            </a:extLst>
          </p:cNvPr>
          <p:cNvSpPr>
            <a:spLocks noGrp="1"/>
          </p:cNvSpPr>
          <p:nvPr>
            <p:ph type="sldNum" sz="quarter" idx="12"/>
          </p:nvPr>
        </p:nvSpPr>
        <p:spPr/>
        <p:txBody>
          <a:bodyPr/>
          <a:lstStyle/>
          <a:p>
            <a:fld id="{04587FEB-8629-438B-A4B8-66550C2DBC61}" type="slidenum">
              <a:rPr lang="en-US" smtClean="0"/>
              <a:t>‹#›</a:t>
            </a:fld>
            <a:endParaRPr lang="en-US"/>
          </a:p>
        </p:txBody>
      </p:sp>
    </p:spTree>
    <p:extLst>
      <p:ext uri="{BB962C8B-B14F-4D97-AF65-F5344CB8AC3E}">
        <p14:creationId xmlns:p14="http://schemas.microsoft.com/office/powerpoint/2010/main" val="3356985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827520"/>
            <a:ext cx="975360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756604"/>
            <a:ext cx="9753600" cy="7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77824" y="809549"/>
            <a:ext cx="8046720" cy="3803904"/>
          </a:xfrm>
        </p:spPr>
        <p:txBody>
          <a:bodyPr anchor="b">
            <a:normAutofit/>
          </a:bodyPr>
          <a:lstStyle>
            <a:lvl1pPr algn="l">
              <a:lnSpc>
                <a:spcPct val="85000"/>
              </a:lnSpc>
              <a:defRPr sz="6400" spc="-4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80041" y="4752662"/>
            <a:ext cx="8046720" cy="1219200"/>
          </a:xfrm>
        </p:spPr>
        <p:txBody>
          <a:bodyPr lIns="91440" rIns="91440">
            <a:normAutofit/>
          </a:bodyPr>
          <a:lstStyle>
            <a:lvl1pPr marL="0" indent="0" algn="l">
              <a:buNone/>
              <a:defRPr sz="1920" cap="all" spc="160" baseline="0">
                <a:solidFill>
                  <a:schemeClr val="tx2"/>
                </a:solidFill>
                <a:latin typeface="+mj-lt"/>
              </a:defRPr>
            </a:lvl1pPr>
            <a:lvl2pPr marL="365760" indent="0" algn="ctr">
              <a:buNone/>
              <a:defRPr sz="1920"/>
            </a:lvl2pPr>
            <a:lvl3pPr marL="731520" indent="0" algn="ctr">
              <a:buNone/>
              <a:defRPr sz="1920"/>
            </a:lvl3pPr>
            <a:lvl4pPr marL="1097280" indent="0" algn="ctr">
              <a:buNone/>
              <a:defRPr sz="1600"/>
            </a:lvl4pPr>
            <a:lvl5pPr marL="1463040" indent="0" algn="ctr">
              <a:buNone/>
              <a:defRPr sz="1600"/>
            </a:lvl5pPr>
            <a:lvl6pPr marL="1828800" indent="0" algn="ctr">
              <a:buNone/>
              <a:defRPr sz="1600"/>
            </a:lvl6pPr>
            <a:lvl7pPr marL="2194560" indent="0" algn="ctr">
              <a:buNone/>
              <a:defRPr sz="1600"/>
            </a:lvl7pPr>
            <a:lvl8pPr marL="2560320" indent="0" algn="ctr">
              <a:buNone/>
              <a:defRPr sz="1600"/>
            </a:lvl8pPr>
            <a:lvl9pPr marL="292608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66126" y="4632960"/>
            <a:ext cx="790041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363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A54C80-263E-416B-A8E0-580EDEADCBDC}" type="datetimeFigureOut">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302234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40" y="6827520"/>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77824" y="809549"/>
            <a:ext cx="8046720" cy="3803904"/>
          </a:xfrm>
        </p:spPr>
        <p:txBody>
          <a:bodyPr anchor="b" anchorCtr="0">
            <a:normAutofit/>
          </a:bodyPr>
          <a:lstStyle>
            <a:lvl1pPr>
              <a:lnSpc>
                <a:spcPct val="85000"/>
              </a:lnSpc>
              <a:defRPr sz="64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77824" y="4750003"/>
            <a:ext cx="8046720" cy="1219200"/>
          </a:xfrm>
        </p:spPr>
        <p:txBody>
          <a:bodyPr lIns="91440" rIns="91440" anchor="t" anchorCtr="0">
            <a:normAutofit/>
          </a:bodyPr>
          <a:lstStyle>
            <a:lvl1pPr marL="0" indent="0">
              <a:buNone/>
              <a:defRPr sz="1920" cap="all" spc="160" baseline="0">
                <a:solidFill>
                  <a:schemeClr val="tx2"/>
                </a:solidFill>
                <a:latin typeface="+mj-lt"/>
              </a:defRPr>
            </a:lvl1pPr>
            <a:lvl2pPr marL="365760" indent="0">
              <a:buNone/>
              <a:defRPr sz="1440">
                <a:solidFill>
                  <a:schemeClr val="tx1">
                    <a:tint val="75000"/>
                  </a:schemeClr>
                </a:solidFill>
              </a:defRPr>
            </a:lvl2pPr>
            <a:lvl3pPr marL="731520" indent="0">
              <a:buNone/>
              <a:defRPr sz="1280">
                <a:solidFill>
                  <a:schemeClr val="tx1">
                    <a:tint val="75000"/>
                  </a:schemeClr>
                </a:solidFill>
              </a:defRPr>
            </a:lvl3pPr>
            <a:lvl4pPr marL="1097280" indent="0">
              <a:buNone/>
              <a:defRPr sz="1120">
                <a:solidFill>
                  <a:schemeClr val="tx1">
                    <a:tint val="75000"/>
                  </a:schemeClr>
                </a:solidFill>
              </a:defRPr>
            </a:lvl4pPr>
            <a:lvl5pPr marL="1463040" indent="0">
              <a:buNone/>
              <a:defRPr sz="1120">
                <a:solidFill>
                  <a:schemeClr val="tx1">
                    <a:tint val="75000"/>
                  </a:schemeClr>
                </a:solidFill>
              </a:defRPr>
            </a:lvl5pPr>
            <a:lvl6pPr marL="1828800" indent="0">
              <a:buNone/>
              <a:defRPr sz="1120">
                <a:solidFill>
                  <a:schemeClr val="tx1">
                    <a:tint val="75000"/>
                  </a:schemeClr>
                </a:solidFill>
              </a:defRPr>
            </a:lvl6pPr>
            <a:lvl7pPr marL="2194560" indent="0">
              <a:buNone/>
              <a:defRPr sz="1120">
                <a:solidFill>
                  <a:schemeClr val="tx1">
                    <a:tint val="75000"/>
                  </a:schemeClr>
                </a:solidFill>
              </a:defRPr>
            </a:lvl7pPr>
            <a:lvl8pPr marL="2560320" indent="0">
              <a:buNone/>
              <a:defRPr sz="1120">
                <a:solidFill>
                  <a:schemeClr val="tx1">
                    <a:tint val="75000"/>
                  </a:schemeClr>
                </a:solidFill>
              </a:defRPr>
            </a:lvl8pPr>
            <a:lvl9pPr marL="2926080" indent="0">
              <a:buNone/>
              <a:defRPr sz="11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66126" y="4632960"/>
            <a:ext cx="790041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756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77824" y="305710"/>
            <a:ext cx="8046720" cy="1033002"/>
          </a:xfrm>
        </p:spPr>
        <p:txBody>
          <a:bodyPr/>
          <a:lstStyle/>
          <a:p>
            <a:r>
              <a:rPr lang="en-US" dirty="0"/>
              <a:t>Click to edit Master title style</a:t>
            </a:r>
          </a:p>
        </p:txBody>
      </p:sp>
      <p:sp>
        <p:nvSpPr>
          <p:cNvPr id="3" name="Content Placeholder 2"/>
          <p:cNvSpPr>
            <a:spLocks noGrp="1"/>
          </p:cNvSpPr>
          <p:nvPr>
            <p:ph sz="half" idx="1"/>
          </p:nvPr>
        </p:nvSpPr>
        <p:spPr>
          <a:xfrm>
            <a:off x="877824" y="1646575"/>
            <a:ext cx="3950208" cy="4771923"/>
          </a:xfrm>
        </p:spPr>
        <p:txBody>
          <a:bodyPr/>
          <a:lstStyle>
            <a:lvl2pPr marL="307238" indent="-146304">
              <a:buFont typeface="Wingdings" panose="05000000000000000000" pitchFamily="2" charset="2"/>
              <a:buChar char="§"/>
              <a:defRPr/>
            </a:lvl2pPr>
            <a:lvl3pPr marL="453542" indent="-146304">
              <a:buFont typeface="Wingdings" panose="05000000000000000000" pitchFamily="2" charset="2"/>
              <a:buChar char="§"/>
              <a:defRPr/>
            </a:lvl3pPr>
            <a:lvl4pPr marL="599846" indent="-146304">
              <a:buFont typeface="Wingdings" panose="05000000000000000000" pitchFamily="2" charset="2"/>
              <a:buChar char="§"/>
              <a:defRPr/>
            </a:lvl4pPr>
            <a:lvl5pPr marL="746150" indent="-146304">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74336" y="1646576"/>
            <a:ext cx="3950208" cy="4771924"/>
          </a:xfrm>
        </p:spPr>
        <p:txBody>
          <a:bodyPr/>
          <a:lstStyle>
            <a:lvl2pPr marL="307238" indent="-146304">
              <a:buFont typeface="Wingdings" panose="05000000000000000000" pitchFamily="2" charset="2"/>
              <a:buChar char="§"/>
              <a:defRPr/>
            </a:lvl2pPr>
            <a:lvl3pPr marL="453542" indent="-146304">
              <a:buFont typeface="Wingdings" panose="05000000000000000000" pitchFamily="2" charset="2"/>
              <a:buChar char="§"/>
              <a:defRPr/>
            </a:lvl3pPr>
            <a:lvl4pPr marL="599846" indent="-146304">
              <a:buFont typeface="Wingdings" panose="05000000000000000000" pitchFamily="2" charset="2"/>
              <a:buChar char="§"/>
              <a:defRPr/>
            </a:lvl4pPr>
            <a:lvl5pPr marL="746150" indent="-146304">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2A54C80-263E-416B-A8E0-580EDEADCBDC}" type="datetimeFigureOut">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665632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77824" y="305711"/>
            <a:ext cx="8046720" cy="1033342"/>
          </a:xfrm>
        </p:spPr>
        <p:txBody>
          <a:bodyPr/>
          <a:lstStyle/>
          <a:p>
            <a:r>
              <a:rPr lang="en-US" dirty="0"/>
              <a:t>Click to edit Master title style</a:t>
            </a:r>
          </a:p>
        </p:txBody>
      </p:sp>
      <p:sp>
        <p:nvSpPr>
          <p:cNvPr id="3" name="Text Placeholder 2"/>
          <p:cNvSpPr>
            <a:spLocks noGrp="1"/>
          </p:cNvSpPr>
          <p:nvPr>
            <p:ph type="body" idx="1"/>
          </p:nvPr>
        </p:nvSpPr>
        <p:spPr>
          <a:xfrm>
            <a:off x="877824" y="1727907"/>
            <a:ext cx="3950208" cy="785367"/>
          </a:xfrm>
        </p:spPr>
        <p:txBody>
          <a:bodyPr lIns="91440" rIns="91440" anchor="ctr">
            <a:normAutofit/>
          </a:bodyPr>
          <a:lstStyle>
            <a:lvl1pPr marL="0" indent="0">
              <a:buNone/>
              <a:defRPr sz="1600" b="0" cap="all" baseline="0">
                <a:solidFill>
                  <a:schemeClr val="tx2"/>
                </a:solidFill>
              </a:defRPr>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Edit Master text styles</a:t>
            </a:r>
          </a:p>
        </p:txBody>
      </p:sp>
      <p:sp>
        <p:nvSpPr>
          <p:cNvPr id="4" name="Content Placeholder 3"/>
          <p:cNvSpPr>
            <a:spLocks noGrp="1"/>
          </p:cNvSpPr>
          <p:nvPr>
            <p:ph sz="half" idx="2"/>
          </p:nvPr>
        </p:nvSpPr>
        <p:spPr>
          <a:xfrm>
            <a:off x="877824" y="2513276"/>
            <a:ext cx="3950208" cy="3505877"/>
          </a:xfrm>
        </p:spPr>
        <p:txBody>
          <a:bodyPr/>
          <a:lstStyle>
            <a:lvl2pPr marL="307238" indent="-146304">
              <a:buFont typeface="Wingdings" panose="05000000000000000000" pitchFamily="2" charset="2"/>
              <a:buChar char="§"/>
              <a:defRPr/>
            </a:lvl2pPr>
            <a:lvl3pPr marL="453542" indent="-146304">
              <a:buFont typeface="Wingdings" panose="05000000000000000000" pitchFamily="2" charset="2"/>
              <a:buChar char="§"/>
              <a:defRPr/>
            </a:lvl3pPr>
            <a:lvl4pPr marL="599846" indent="-146304">
              <a:buFont typeface="Wingdings" panose="05000000000000000000" pitchFamily="2" charset="2"/>
              <a:buChar char="§"/>
              <a:defRPr/>
            </a:lvl4pPr>
            <a:lvl5pPr marL="746150" indent="-146304">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79213" y="1727907"/>
            <a:ext cx="3950208" cy="785367"/>
          </a:xfrm>
        </p:spPr>
        <p:txBody>
          <a:bodyPr lIns="91440" rIns="91440" anchor="ctr">
            <a:normAutofit/>
          </a:bodyPr>
          <a:lstStyle>
            <a:lvl1pPr marL="0" indent="0">
              <a:buNone/>
              <a:defRPr sz="1600" b="0" cap="all" baseline="0">
                <a:solidFill>
                  <a:schemeClr val="tx2"/>
                </a:solidFill>
              </a:defRPr>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Edit Master text styles</a:t>
            </a:r>
          </a:p>
        </p:txBody>
      </p:sp>
      <p:sp>
        <p:nvSpPr>
          <p:cNvPr id="6" name="Content Placeholder 5"/>
          <p:cNvSpPr>
            <a:spLocks noGrp="1"/>
          </p:cNvSpPr>
          <p:nvPr>
            <p:ph sz="quarter" idx="4"/>
          </p:nvPr>
        </p:nvSpPr>
        <p:spPr>
          <a:xfrm>
            <a:off x="4974336" y="2513275"/>
            <a:ext cx="3950208" cy="3505877"/>
          </a:xfrm>
        </p:spPr>
        <p:txBody>
          <a:bodyPr/>
          <a:lstStyle>
            <a:lvl2pPr marL="307238" indent="-146304">
              <a:buFont typeface="Wingdings" panose="05000000000000000000" pitchFamily="2" charset="2"/>
              <a:buChar char="§"/>
              <a:defRPr/>
            </a:lvl2pPr>
            <a:lvl3pPr marL="453542" indent="-146304">
              <a:buFont typeface="Wingdings" panose="05000000000000000000" pitchFamily="2" charset="2"/>
              <a:buChar char="§"/>
              <a:defRPr/>
            </a:lvl3pPr>
            <a:lvl4pPr marL="599846" indent="-146304">
              <a:buFont typeface="Wingdings" panose="05000000000000000000" pitchFamily="2" charset="2"/>
              <a:buChar char="§"/>
              <a:defRPr/>
            </a:lvl4pPr>
            <a:lvl5pPr marL="746150" indent="-146304">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6423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6306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540" y="6827520"/>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311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240633" cy="731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32057" y="0"/>
            <a:ext cx="51206" cy="731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5760" y="633983"/>
            <a:ext cx="2560320" cy="2438400"/>
          </a:xfrm>
        </p:spPr>
        <p:txBody>
          <a:bodyPr anchor="b">
            <a:normAutofit/>
          </a:bodyPr>
          <a:lstStyle>
            <a:lvl1pPr>
              <a:defRPr sz="288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840480" y="780288"/>
            <a:ext cx="5193792" cy="5608320"/>
          </a:xfrm>
        </p:spPr>
        <p:txBody>
          <a:bodyPr/>
          <a:lstStyle>
            <a:lvl2pPr marL="307238" indent="-146304">
              <a:buFont typeface="Wingdings" panose="05000000000000000000" pitchFamily="2" charset="2"/>
              <a:buChar char="§"/>
              <a:defRPr/>
            </a:lvl2pPr>
            <a:lvl3pPr marL="453542" indent="-146304">
              <a:buFont typeface="Wingdings" panose="05000000000000000000" pitchFamily="2" charset="2"/>
              <a:buChar char="§"/>
              <a:defRPr/>
            </a:lvl3pPr>
            <a:lvl4pPr marL="599846" indent="-146304">
              <a:buFont typeface="Wingdings" panose="05000000000000000000" pitchFamily="2" charset="2"/>
              <a:buChar char="§"/>
              <a:defRPr/>
            </a:lvl4pPr>
            <a:lvl5pPr marL="746150" indent="-146304">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65760" y="3121152"/>
            <a:ext cx="2560320" cy="3604399"/>
          </a:xfrm>
        </p:spPr>
        <p:txBody>
          <a:bodyPr lIns="91440" rIns="91440">
            <a:normAutofit/>
          </a:bodyPr>
          <a:lstStyle>
            <a:lvl1pPr marL="0" indent="0">
              <a:buNone/>
              <a:defRPr sz="1200">
                <a:solidFill>
                  <a:srgbClr val="FFFFFF"/>
                </a:solidFill>
              </a:defRPr>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a:t>Edit Master text styles</a:t>
            </a:r>
          </a:p>
        </p:txBody>
      </p:sp>
      <p:sp>
        <p:nvSpPr>
          <p:cNvPr id="5" name="Date Placeholder 4"/>
          <p:cNvSpPr>
            <a:spLocks noGrp="1"/>
          </p:cNvSpPr>
          <p:nvPr>
            <p:ph type="dt" sz="half" idx="10"/>
          </p:nvPr>
        </p:nvSpPr>
        <p:spPr>
          <a:xfrm>
            <a:off x="372410" y="6890438"/>
            <a:ext cx="2094808" cy="389467"/>
          </a:xfrm>
        </p:spPr>
        <p:txBody>
          <a:bodyPr/>
          <a:lstStyle>
            <a:lvl1pPr algn="l">
              <a:defRPr/>
            </a:lvl1pPr>
          </a:lstStyle>
          <a:p>
            <a:fld id="{42A54C80-263E-416B-A8E0-580EDEADCBDC}" type="datetimeFigureOut">
              <a:rPr lang="en-US" smtClean="0"/>
              <a:t>10/8/2024</a:t>
            </a:fld>
            <a:endParaRPr lang="en-US" dirty="0"/>
          </a:p>
        </p:txBody>
      </p:sp>
      <p:sp>
        <p:nvSpPr>
          <p:cNvPr id="6" name="Footer Placeholder 5"/>
          <p:cNvSpPr>
            <a:spLocks noGrp="1"/>
          </p:cNvSpPr>
          <p:nvPr>
            <p:ph type="ftr" sz="quarter" idx="11"/>
          </p:nvPr>
        </p:nvSpPr>
        <p:spPr>
          <a:xfrm>
            <a:off x="3840480" y="6890438"/>
            <a:ext cx="3718560" cy="389467"/>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a:t>
            </a:fld>
            <a:endParaRPr lang="en-US" dirty="0"/>
          </a:p>
        </p:txBody>
      </p:sp>
    </p:spTree>
    <p:extLst>
      <p:ext uri="{BB962C8B-B14F-4D97-AF65-F5344CB8AC3E}">
        <p14:creationId xmlns:p14="http://schemas.microsoft.com/office/powerpoint/2010/main" val="319197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283200"/>
            <a:ext cx="9751060"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5242748"/>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77824" y="5413248"/>
            <a:ext cx="8090916" cy="877824"/>
          </a:xfrm>
        </p:spPr>
        <p:txBody>
          <a:bodyPr tIns="0" bIns="0" anchor="b">
            <a:noAutofit/>
          </a:bodyPr>
          <a:lstStyle>
            <a:lvl1pPr>
              <a:defRPr sz="288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753588" cy="5242748"/>
          </a:xfrm>
          <a:solidFill>
            <a:schemeClr val="bg2">
              <a:lumMod val="90000"/>
            </a:schemeClr>
          </a:solidFill>
        </p:spPr>
        <p:txBody>
          <a:bodyPr lIns="457200" tIns="457200"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77824" y="6300826"/>
            <a:ext cx="8090611" cy="633984"/>
          </a:xfrm>
        </p:spPr>
        <p:txBody>
          <a:bodyPr lIns="91440" tIns="0" rIns="91440" bIns="0">
            <a:normAutofit/>
          </a:bodyPr>
          <a:lstStyle>
            <a:lvl1pPr marL="0" indent="0">
              <a:spcBef>
                <a:spcPts val="0"/>
              </a:spcBef>
              <a:spcAft>
                <a:spcPts val="480"/>
              </a:spcAft>
              <a:buNone/>
              <a:defRPr sz="1200">
                <a:solidFill>
                  <a:srgbClr val="FFFFFF"/>
                </a:solidFill>
              </a:defRPr>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5858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77423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540" y="6827520"/>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979920" y="439789"/>
            <a:ext cx="2103120" cy="614389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0560" y="439789"/>
            <a:ext cx="6187440" cy="6143891"/>
          </a:xfrm>
        </p:spPr>
        <p:txBody>
          <a:bodyPr vert="eaVert" lIns="45720" tIns="0" rIns="45720" bIns="0"/>
          <a:lstStyle>
            <a:lvl2pPr marL="307238" indent="-146304">
              <a:buFont typeface="Wingdings" panose="05000000000000000000" pitchFamily="2" charset="2"/>
              <a:buChar char="§"/>
              <a:defRPr/>
            </a:lvl2pPr>
            <a:lvl3pPr marL="453542" indent="-146304">
              <a:buFont typeface="Wingdings" panose="05000000000000000000" pitchFamily="2" charset="2"/>
              <a:buChar char="§"/>
              <a:defRPr/>
            </a:lvl3pPr>
            <a:lvl4pPr marL="599846" indent="-146304">
              <a:buFont typeface="Wingdings" panose="05000000000000000000" pitchFamily="2" charset="2"/>
              <a:buChar char="§"/>
              <a:defRPr/>
            </a:lvl4pPr>
            <a:lvl5pPr marL="746150" indent="-146304">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1934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CMS content2">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753600" cy="1512147"/>
          </a:xfrm>
          <a:prstGeom prst="rect">
            <a:avLst/>
          </a:prstGeom>
          <a:solidFill>
            <a:srgbClr val="084A9C"/>
          </a:solidFill>
          <a:effectLst>
            <a:outerShdw dist="76200" dir="5640000" algn="tl" rotWithShape="0">
              <a:srgbClr val="FFD004"/>
            </a:outerShdw>
          </a:effectLst>
        </p:spPr>
        <p:txBody>
          <a:bodyPr/>
          <a:lstStyle>
            <a:lvl1pPr>
              <a:defRPr>
                <a:solidFill>
                  <a:schemeClr val="bg1"/>
                </a:solidFill>
              </a:defRPr>
            </a:lvl1pPr>
          </a:lstStyle>
          <a:p>
            <a:r>
              <a:rPr lang="en-US"/>
              <a:t>Click to edit Master title style</a:t>
            </a:r>
            <a:endParaRPr lang="en-US" dirty="0"/>
          </a:p>
        </p:txBody>
      </p:sp>
      <p:sp>
        <p:nvSpPr>
          <p:cNvPr id="6" name="Content Placeholder 2"/>
          <p:cNvSpPr>
            <a:spLocks noGrp="1"/>
          </p:cNvSpPr>
          <p:nvPr>
            <p:ph idx="1"/>
          </p:nvPr>
        </p:nvSpPr>
        <p:spPr>
          <a:xfrm>
            <a:off x="487680" y="1950722"/>
            <a:ext cx="8778240" cy="4583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4"/>
          </p:nvPr>
        </p:nvSpPr>
        <p:spPr>
          <a:xfrm>
            <a:off x="6990080" y="6780108"/>
            <a:ext cx="2275840" cy="389467"/>
          </a:xfrm>
          <a:prstGeom prst="rect">
            <a:avLst/>
          </a:prstGeom>
        </p:spPr>
        <p:txBody>
          <a:bodyPr vert="horz" lIns="91440" tIns="45720" rIns="91440" bIns="45720" rtlCol="0" anchor="ctr"/>
          <a:lstStyle>
            <a:lvl1pPr algn="r">
              <a:defRPr sz="960">
                <a:solidFill>
                  <a:schemeClr val="tx1">
                    <a:tint val="75000"/>
                  </a:schemeClr>
                </a:solidFill>
              </a:defRPr>
            </a:lvl1pPr>
          </a:lstStyle>
          <a:p>
            <a:fld id="{7022FF3C-310F-4809-A5BE-BC5BA8AA108D}" type="slidenum">
              <a:rPr lang="en-US" smtClean="0"/>
              <a:t>‹#›</a:t>
            </a:fld>
            <a:endParaRPr lang="en-US"/>
          </a:p>
        </p:txBody>
      </p:sp>
    </p:spTree>
    <p:extLst>
      <p:ext uri="{BB962C8B-B14F-4D97-AF65-F5344CB8AC3E}">
        <p14:creationId xmlns:p14="http://schemas.microsoft.com/office/powerpoint/2010/main" val="3903750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6030892"/>
            <a:ext cx="9753600" cy="1143174"/>
          </a:xfrm>
          <a:prstGeom prst="rect">
            <a:avLst/>
          </a:prstGeom>
          <a:solidFill>
            <a:srgbClr val="A4A7AA">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40" dirty="0"/>
          </a:p>
        </p:txBody>
      </p:sp>
      <p:sp>
        <p:nvSpPr>
          <p:cNvPr id="7" name="Rectangle 6"/>
          <p:cNvSpPr/>
          <p:nvPr userDrawn="1"/>
        </p:nvSpPr>
        <p:spPr>
          <a:xfrm>
            <a:off x="331834" y="0"/>
            <a:ext cx="9421766" cy="5867390"/>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40" dirty="0"/>
          </a:p>
        </p:txBody>
      </p:sp>
      <p:sp>
        <p:nvSpPr>
          <p:cNvPr id="8" name="Rectangle 7"/>
          <p:cNvSpPr/>
          <p:nvPr userDrawn="1"/>
        </p:nvSpPr>
        <p:spPr>
          <a:xfrm>
            <a:off x="0" y="0"/>
            <a:ext cx="331834" cy="5867390"/>
          </a:xfrm>
          <a:prstGeom prst="rect">
            <a:avLst/>
          </a:prstGeom>
          <a:solidFill>
            <a:srgbClr val="CF35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40" dirty="0"/>
          </a:p>
        </p:txBody>
      </p:sp>
      <p:sp>
        <p:nvSpPr>
          <p:cNvPr id="9" name="Rectangle 8"/>
          <p:cNvSpPr/>
          <p:nvPr userDrawn="1"/>
        </p:nvSpPr>
        <p:spPr>
          <a:xfrm>
            <a:off x="1947916" y="2781401"/>
            <a:ext cx="7805684" cy="2773383"/>
          </a:xfrm>
          <a:prstGeom prst="rect">
            <a:avLst/>
          </a:prstGeom>
          <a:solidFill>
            <a:srgbClr val="1C69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40" dirty="0"/>
          </a:p>
        </p:txBody>
      </p:sp>
      <p:sp>
        <p:nvSpPr>
          <p:cNvPr id="2" name="Title 1"/>
          <p:cNvSpPr>
            <a:spLocks noGrp="1"/>
          </p:cNvSpPr>
          <p:nvPr userDrawn="1">
            <p:ph type="ctrTitle"/>
          </p:nvPr>
        </p:nvSpPr>
        <p:spPr>
          <a:xfrm>
            <a:off x="1368752" y="168414"/>
            <a:ext cx="8188354" cy="589101"/>
          </a:xfrm>
          <a:prstGeom prst="rect">
            <a:avLst/>
          </a:prstGeom>
        </p:spPr>
        <p:txBody>
          <a:bodyPr>
            <a:normAutofit/>
          </a:bodyPr>
          <a:lstStyle>
            <a:lvl1pPr algn="r">
              <a:defRPr sz="288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3295AC9F-E362-4AF5-88B1-9D5E086D0177}"/>
              </a:ext>
            </a:extLst>
          </p:cNvPr>
          <p:cNvSpPr>
            <a:spLocks noGrp="1"/>
          </p:cNvSpPr>
          <p:nvPr>
            <p:ph type="body" sz="quarter" idx="10" hasCustomPrompt="1"/>
          </p:nvPr>
        </p:nvSpPr>
        <p:spPr>
          <a:xfrm>
            <a:off x="331311" y="6154286"/>
            <a:ext cx="3031066" cy="880533"/>
          </a:xfrm>
        </p:spPr>
        <p:txBody>
          <a:bodyPr anchor="ctr">
            <a:normAutofit/>
          </a:bodyPr>
          <a:lstStyle>
            <a:lvl1pPr marL="0" indent="0">
              <a:buNone/>
              <a:defRPr sz="1440"/>
            </a:lvl1pPr>
          </a:lstStyle>
          <a:p>
            <a:pPr lvl="0"/>
            <a:r>
              <a:rPr lang="en-US" dirty="0"/>
              <a:t>Location of Presentation Date</a:t>
            </a:r>
          </a:p>
        </p:txBody>
      </p:sp>
      <p:sp>
        <p:nvSpPr>
          <p:cNvPr id="17" name="Subtitle 2">
            <a:extLst>
              <a:ext uri="{FF2B5EF4-FFF2-40B4-BE49-F238E27FC236}">
                <a16:creationId xmlns:a16="http://schemas.microsoft.com/office/drawing/2014/main" id="{EC75B8A7-8EEA-4F38-A82A-DBDE34A739E9}"/>
              </a:ext>
            </a:extLst>
          </p:cNvPr>
          <p:cNvSpPr>
            <a:spLocks noGrp="1"/>
          </p:cNvSpPr>
          <p:nvPr>
            <p:ph type="subTitle" idx="1"/>
          </p:nvPr>
        </p:nvSpPr>
        <p:spPr>
          <a:xfrm>
            <a:off x="1947916" y="2781400"/>
            <a:ext cx="7609188" cy="2773382"/>
          </a:xfrm>
        </p:spPr>
        <p:txBody>
          <a:bodyPr anchor="ctr">
            <a:normAutofit/>
          </a:bodyPr>
          <a:lstStyle>
            <a:lvl1pPr marL="0" indent="0" algn="r">
              <a:buNone/>
              <a:defRPr sz="1760">
                <a:solidFill>
                  <a:srgbClr val="FFFFFF"/>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endParaRPr lang="en-US" dirty="0"/>
          </a:p>
        </p:txBody>
      </p:sp>
      <p:grpSp>
        <p:nvGrpSpPr>
          <p:cNvPr id="14" name="Group 13"/>
          <p:cNvGrpSpPr/>
          <p:nvPr userDrawn="1"/>
        </p:nvGrpSpPr>
        <p:grpSpPr>
          <a:xfrm>
            <a:off x="6391225" y="6106217"/>
            <a:ext cx="3165879" cy="976675"/>
            <a:chOff x="5991773" y="5731961"/>
            <a:chExt cx="2968012" cy="915633"/>
          </a:xfrm>
        </p:grpSpPr>
        <p:pic>
          <p:nvPicPr>
            <p:cNvPr id="12" name="Picture 11" descr="12652_SAMHSA_LogoRedesign_FI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6600" y="5891367"/>
              <a:ext cx="1873185" cy="666470"/>
            </a:xfrm>
            <a:prstGeom prst="rect">
              <a:avLst/>
            </a:prstGeom>
          </p:spPr>
        </p:pic>
        <p:pic>
          <p:nvPicPr>
            <p:cNvPr id="13" name="Picture 12" descr="HHS-Logo-camera-read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91773" y="5731961"/>
              <a:ext cx="963363" cy="915633"/>
            </a:xfrm>
            <a:prstGeom prst="rect">
              <a:avLst/>
            </a:prstGeom>
          </p:spPr>
        </p:pic>
      </p:grpSp>
    </p:spTree>
    <p:extLst>
      <p:ext uri="{BB962C8B-B14F-4D97-AF65-F5344CB8AC3E}">
        <p14:creationId xmlns:p14="http://schemas.microsoft.com/office/powerpoint/2010/main" val="107907078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 y="1346865"/>
            <a:ext cx="8778240" cy="51877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descr="12652_SAMHSA_LogoRedesign_FINAL.png">
            <a:extLst>
              <a:ext uri="{FF2B5EF4-FFF2-40B4-BE49-F238E27FC236}">
                <a16:creationId xmlns:a16="http://schemas.microsoft.com/office/drawing/2014/main" id="{DFC9F5BC-EEB5-4B67-9BEF-C5850425A5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4257" y="6691686"/>
            <a:ext cx="1591664" cy="566306"/>
          </a:xfrm>
          <a:prstGeom prst="rect">
            <a:avLst/>
          </a:prstGeom>
        </p:spPr>
      </p:pic>
      <p:sp>
        <p:nvSpPr>
          <p:cNvPr id="23" name="Slide Number Placeholder 22">
            <a:extLst>
              <a:ext uri="{FF2B5EF4-FFF2-40B4-BE49-F238E27FC236}">
                <a16:creationId xmlns:a16="http://schemas.microsoft.com/office/drawing/2014/main" id="{80ED1A56-7323-4FB6-8ACF-1DE99B8B8BFE}"/>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26" name="Title 25">
            <a:extLst>
              <a:ext uri="{FF2B5EF4-FFF2-40B4-BE49-F238E27FC236}">
                <a16:creationId xmlns:a16="http://schemas.microsoft.com/office/drawing/2014/main" id="{BAA7C934-AF63-4AE4-9879-7DC885F56C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9216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70467" y="3100495"/>
            <a:ext cx="8290560" cy="1600199"/>
          </a:xfrm>
        </p:spPr>
        <p:txBody>
          <a:bodyPr anchor="b"/>
          <a:lstStyle>
            <a:lvl1pPr marL="0" indent="0">
              <a:buNone/>
              <a:defRPr sz="1600">
                <a:solidFill>
                  <a:schemeClr val="tx1">
                    <a:tint val="75000"/>
                  </a:schemeClr>
                </a:solidFill>
              </a:defRPr>
            </a:lvl1pPr>
            <a:lvl2pPr marL="365760" indent="0">
              <a:buNone/>
              <a:defRPr sz="1440">
                <a:solidFill>
                  <a:schemeClr val="tx1">
                    <a:tint val="75000"/>
                  </a:schemeClr>
                </a:solidFill>
              </a:defRPr>
            </a:lvl2pPr>
            <a:lvl3pPr marL="731520" indent="0">
              <a:buNone/>
              <a:defRPr sz="1280">
                <a:solidFill>
                  <a:schemeClr val="tx1">
                    <a:tint val="75000"/>
                  </a:schemeClr>
                </a:solidFill>
              </a:defRPr>
            </a:lvl3pPr>
            <a:lvl4pPr marL="1097280" indent="0">
              <a:buNone/>
              <a:defRPr sz="1120">
                <a:solidFill>
                  <a:schemeClr val="tx1">
                    <a:tint val="75000"/>
                  </a:schemeClr>
                </a:solidFill>
              </a:defRPr>
            </a:lvl4pPr>
            <a:lvl5pPr marL="1463040" indent="0">
              <a:buNone/>
              <a:defRPr sz="1120">
                <a:solidFill>
                  <a:schemeClr val="tx1">
                    <a:tint val="75000"/>
                  </a:schemeClr>
                </a:solidFill>
              </a:defRPr>
            </a:lvl5pPr>
            <a:lvl6pPr marL="1828800" indent="0">
              <a:buNone/>
              <a:defRPr sz="1120">
                <a:solidFill>
                  <a:schemeClr val="tx1">
                    <a:tint val="75000"/>
                  </a:schemeClr>
                </a:solidFill>
              </a:defRPr>
            </a:lvl6pPr>
            <a:lvl7pPr marL="2194560" indent="0">
              <a:buNone/>
              <a:defRPr sz="1120">
                <a:solidFill>
                  <a:schemeClr val="tx1">
                    <a:tint val="75000"/>
                  </a:schemeClr>
                </a:solidFill>
              </a:defRPr>
            </a:lvl7pPr>
            <a:lvl8pPr marL="2560320" indent="0">
              <a:buNone/>
              <a:defRPr sz="1120">
                <a:solidFill>
                  <a:schemeClr val="tx1">
                    <a:tint val="75000"/>
                  </a:schemeClr>
                </a:solidFill>
              </a:defRPr>
            </a:lvl8pPr>
            <a:lvl9pPr marL="2926080" indent="0">
              <a:buNone/>
              <a:defRPr sz="1120">
                <a:solidFill>
                  <a:schemeClr val="tx1">
                    <a:tint val="75000"/>
                  </a:schemeClr>
                </a:solidFill>
              </a:defRPr>
            </a:lvl9pPr>
          </a:lstStyle>
          <a:p>
            <a:pPr lvl="0"/>
            <a:r>
              <a:rPr lang="en-US"/>
              <a:t>Click to edit Master text styles</a:t>
            </a:r>
          </a:p>
        </p:txBody>
      </p:sp>
      <p:pic>
        <p:nvPicPr>
          <p:cNvPr id="10" name="Picture 9" descr="12652_SAMHSA_LogoRedesign_FINAL.png">
            <a:extLst>
              <a:ext uri="{FF2B5EF4-FFF2-40B4-BE49-F238E27FC236}">
                <a16:creationId xmlns:a16="http://schemas.microsoft.com/office/drawing/2014/main" id="{6F113F65-C867-4789-9E25-34FE631C50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4257" y="6691686"/>
            <a:ext cx="1591664" cy="566306"/>
          </a:xfrm>
          <a:prstGeom prst="rect">
            <a:avLst/>
          </a:prstGeom>
        </p:spPr>
      </p:pic>
      <p:sp>
        <p:nvSpPr>
          <p:cNvPr id="13" name="Slide Number Placeholder 12">
            <a:extLst>
              <a:ext uri="{FF2B5EF4-FFF2-40B4-BE49-F238E27FC236}">
                <a16:creationId xmlns:a16="http://schemas.microsoft.com/office/drawing/2014/main" id="{9C25D06C-5CC4-414F-B64F-A967EB8BC58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131B094D-1F11-4308-9A4E-9FF5E5E086F0}"/>
              </a:ext>
            </a:extLst>
          </p:cNvPr>
          <p:cNvSpPr>
            <a:spLocks noGrp="1"/>
          </p:cNvSpPr>
          <p:nvPr>
            <p:ph type="title"/>
          </p:nvPr>
        </p:nvSpPr>
        <p:spPr>
          <a:xfrm>
            <a:off x="770467" y="4719634"/>
            <a:ext cx="8290560" cy="1037831"/>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4251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7680" y="1346865"/>
            <a:ext cx="4307840" cy="5187711"/>
          </a:xfrm>
        </p:spPr>
        <p:txBody>
          <a:bodyPr/>
          <a:lstStyle>
            <a:lvl1pPr>
              <a:defRPr sz="2240"/>
            </a:lvl1pPr>
            <a:lvl2pPr>
              <a:defRPr sz="1920"/>
            </a:lvl2pPr>
            <a:lvl3pPr>
              <a:defRPr sz="1600"/>
            </a:lvl3pPr>
            <a:lvl4pPr>
              <a:defRPr sz="1440"/>
            </a:lvl4pPr>
            <a:lvl5pPr>
              <a:defRPr sz="1440"/>
            </a:lvl5pPr>
            <a:lvl6pPr>
              <a:defRPr sz="1440"/>
            </a:lvl6pPr>
            <a:lvl7pPr>
              <a:defRPr sz="1440"/>
            </a:lvl7pPr>
            <a:lvl8pPr>
              <a:defRPr sz="1440"/>
            </a:lvl8pPr>
            <a:lvl9pPr>
              <a:defRPr sz="144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8080" y="1346865"/>
            <a:ext cx="4307840" cy="5187711"/>
          </a:xfrm>
        </p:spPr>
        <p:txBody>
          <a:bodyPr/>
          <a:lstStyle>
            <a:lvl1pPr>
              <a:defRPr sz="2240"/>
            </a:lvl1pPr>
            <a:lvl2pPr>
              <a:defRPr sz="1920"/>
            </a:lvl2pPr>
            <a:lvl3pPr>
              <a:defRPr sz="1600"/>
            </a:lvl3pPr>
            <a:lvl4pPr>
              <a:defRPr sz="1440"/>
            </a:lvl4pPr>
            <a:lvl5pPr>
              <a:defRPr sz="1440"/>
            </a:lvl5pPr>
            <a:lvl6pPr>
              <a:defRPr sz="1440"/>
            </a:lvl6pPr>
            <a:lvl7pPr>
              <a:defRPr sz="1440"/>
            </a:lvl7pPr>
            <a:lvl8pPr>
              <a:defRPr sz="1440"/>
            </a:lvl8pPr>
            <a:lvl9pPr>
              <a:defRPr sz="144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12652_SAMHSA_LogoRedesign_FINAL.png">
            <a:extLst>
              <a:ext uri="{FF2B5EF4-FFF2-40B4-BE49-F238E27FC236}">
                <a16:creationId xmlns:a16="http://schemas.microsoft.com/office/drawing/2014/main" id="{B5D2026A-94A6-4272-94A5-B8943F2ADC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4257" y="6691686"/>
            <a:ext cx="1591664" cy="566306"/>
          </a:xfrm>
          <a:prstGeom prst="rect">
            <a:avLst/>
          </a:prstGeom>
        </p:spPr>
      </p:pic>
      <p:sp>
        <p:nvSpPr>
          <p:cNvPr id="14" name="Slide Number Placeholder 13">
            <a:extLst>
              <a:ext uri="{FF2B5EF4-FFF2-40B4-BE49-F238E27FC236}">
                <a16:creationId xmlns:a16="http://schemas.microsoft.com/office/drawing/2014/main" id="{C8D6310A-7476-4D83-A7F8-71D8505B5D47}"/>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5" name="Title 14">
            <a:extLst>
              <a:ext uri="{FF2B5EF4-FFF2-40B4-BE49-F238E27FC236}">
                <a16:creationId xmlns:a16="http://schemas.microsoft.com/office/drawing/2014/main" id="{3A87C2D1-50D6-4300-B47B-7C1BC33BBC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9445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680" y="1346863"/>
            <a:ext cx="4309534" cy="682413"/>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dirty="0"/>
              <a:t>Click to edit Master text styles</a:t>
            </a:r>
          </a:p>
        </p:txBody>
      </p:sp>
      <p:sp>
        <p:nvSpPr>
          <p:cNvPr id="4" name="Content Placeholder 3"/>
          <p:cNvSpPr>
            <a:spLocks noGrp="1"/>
          </p:cNvSpPr>
          <p:nvPr>
            <p:ph sz="half" idx="2"/>
          </p:nvPr>
        </p:nvSpPr>
        <p:spPr>
          <a:xfrm>
            <a:off x="487680" y="2102233"/>
            <a:ext cx="4309534" cy="4432341"/>
          </a:xfrm>
        </p:spPr>
        <p:txBody>
          <a:bodyPr/>
          <a:lstStyle>
            <a:lvl1pPr>
              <a:defRPr sz="1920"/>
            </a:lvl1pPr>
            <a:lvl2pPr>
              <a:defRPr sz="1600"/>
            </a:lvl2pPr>
            <a:lvl3pPr>
              <a:defRPr sz="1440"/>
            </a:lvl3pPr>
            <a:lvl4pPr>
              <a:defRPr sz="1280"/>
            </a:lvl4pPr>
            <a:lvl5pPr>
              <a:defRPr sz="1280"/>
            </a:lvl5pPr>
            <a:lvl6pPr>
              <a:defRPr sz="1280"/>
            </a:lvl6pPr>
            <a:lvl7pPr>
              <a:defRPr sz="1280"/>
            </a:lvl7pPr>
            <a:lvl8pPr>
              <a:defRPr sz="1280"/>
            </a:lvl8pPr>
            <a:lvl9pPr>
              <a:defRPr sz="12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54695" y="1346863"/>
            <a:ext cx="4311226" cy="682413"/>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4954695" y="2102233"/>
            <a:ext cx="4311226" cy="4432341"/>
          </a:xfrm>
        </p:spPr>
        <p:txBody>
          <a:bodyPr/>
          <a:lstStyle>
            <a:lvl1pPr>
              <a:defRPr sz="1920"/>
            </a:lvl1pPr>
            <a:lvl2pPr>
              <a:defRPr sz="1600"/>
            </a:lvl2pPr>
            <a:lvl3pPr>
              <a:defRPr sz="1440"/>
            </a:lvl3pPr>
            <a:lvl4pPr>
              <a:defRPr sz="1280"/>
            </a:lvl4pPr>
            <a:lvl5pPr>
              <a:defRPr sz="1280"/>
            </a:lvl5pPr>
            <a:lvl6pPr>
              <a:defRPr sz="1280"/>
            </a:lvl6pPr>
            <a:lvl7pPr>
              <a:defRPr sz="1280"/>
            </a:lvl7pPr>
            <a:lvl8pPr>
              <a:defRPr sz="1280"/>
            </a:lvl8pPr>
            <a:lvl9pPr>
              <a:defRPr sz="12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12652_SAMHSA_LogoRedesign_FINAL.png">
            <a:extLst>
              <a:ext uri="{FF2B5EF4-FFF2-40B4-BE49-F238E27FC236}">
                <a16:creationId xmlns:a16="http://schemas.microsoft.com/office/drawing/2014/main" id="{07679F62-54CE-4A16-A773-20779948D2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4257" y="6691686"/>
            <a:ext cx="1591664" cy="566306"/>
          </a:xfrm>
          <a:prstGeom prst="rect">
            <a:avLst/>
          </a:prstGeom>
        </p:spPr>
      </p:pic>
      <p:sp>
        <p:nvSpPr>
          <p:cNvPr id="16" name="Slide Number Placeholder 15">
            <a:extLst>
              <a:ext uri="{FF2B5EF4-FFF2-40B4-BE49-F238E27FC236}">
                <a16:creationId xmlns:a16="http://schemas.microsoft.com/office/drawing/2014/main" id="{3EB952FD-FA34-4FAC-AD3E-52F5D8CA5B0B}"/>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DCB6E4B7-FABE-4EA9-97E1-AC8EC525F7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549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12652_SAMHSA_LogoRedesign_FINAL.png">
            <a:extLst>
              <a:ext uri="{FF2B5EF4-FFF2-40B4-BE49-F238E27FC236}">
                <a16:creationId xmlns:a16="http://schemas.microsoft.com/office/drawing/2014/main" id="{C1598257-6D9F-4D4F-BED4-78A0C372C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4257" y="6691686"/>
            <a:ext cx="1591664" cy="566306"/>
          </a:xfrm>
          <a:prstGeom prst="rect">
            <a:avLst/>
          </a:prstGeom>
        </p:spPr>
      </p:pic>
      <p:sp>
        <p:nvSpPr>
          <p:cNvPr id="13" name="Picture Placeholder 12">
            <a:extLst>
              <a:ext uri="{FF2B5EF4-FFF2-40B4-BE49-F238E27FC236}">
                <a16:creationId xmlns:a16="http://schemas.microsoft.com/office/drawing/2014/main" id="{75A6BCC9-8AF3-4028-BDF8-D4FFB58A42B3}"/>
              </a:ext>
            </a:extLst>
          </p:cNvPr>
          <p:cNvSpPr>
            <a:spLocks noGrp="1"/>
          </p:cNvSpPr>
          <p:nvPr>
            <p:ph type="pic" sz="quarter" idx="10"/>
          </p:nvPr>
        </p:nvSpPr>
        <p:spPr>
          <a:xfrm>
            <a:off x="0" y="819145"/>
            <a:ext cx="9753599" cy="5715429"/>
          </a:xfrm>
        </p:spPr>
        <p:txBody>
          <a:bodyPr/>
          <a:lstStyle>
            <a:lvl1pPr>
              <a:defRPr/>
            </a:lvl1pPr>
          </a:lstStyle>
          <a:p>
            <a:endParaRPr lang="en-US" dirty="0"/>
          </a:p>
        </p:txBody>
      </p:sp>
      <p:sp>
        <p:nvSpPr>
          <p:cNvPr id="16" name="Slide Number Placeholder 15">
            <a:extLst>
              <a:ext uri="{FF2B5EF4-FFF2-40B4-BE49-F238E27FC236}">
                <a16:creationId xmlns:a16="http://schemas.microsoft.com/office/drawing/2014/main" id="{BD372029-2B7F-4130-AA67-E3A2F31228C1}"/>
              </a:ext>
            </a:extLst>
          </p:cNvPr>
          <p:cNvSpPr>
            <a:spLocks noGrp="1"/>
          </p:cNvSpPr>
          <p:nvPr>
            <p:ph type="sldNum" sz="quarter" idx="11"/>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A7004BCD-CA72-4E23-A58E-023F89FC53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3326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descr="12652_SAMHSA_LogoRedesign_FINAL.png">
            <a:extLst>
              <a:ext uri="{FF2B5EF4-FFF2-40B4-BE49-F238E27FC236}">
                <a16:creationId xmlns:a16="http://schemas.microsoft.com/office/drawing/2014/main" id="{095E1B94-4CB7-4334-9FD2-26A0EE30A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4257" y="6691686"/>
            <a:ext cx="1591664" cy="566306"/>
          </a:xfrm>
          <a:prstGeom prst="rect">
            <a:avLst/>
          </a:prstGeom>
        </p:spPr>
      </p:pic>
      <p:sp>
        <p:nvSpPr>
          <p:cNvPr id="11" name="Slide Number Placeholder 10">
            <a:extLst>
              <a:ext uri="{FF2B5EF4-FFF2-40B4-BE49-F238E27FC236}">
                <a16:creationId xmlns:a16="http://schemas.microsoft.com/office/drawing/2014/main" id="{9373ACC5-6994-4CCF-B016-26E3D6DF374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3" name="Title 12">
            <a:extLst>
              <a:ext uri="{FF2B5EF4-FFF2-40B4-BE49-F238E27FC236}">
                <a16:creationId xmlns:a16="http://schemas.microsoft.com/office/drawing/2014/main" id="{30FC439E-EC0C-416F-AFD3-E2FED651C58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4959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3387" y="780627"/>
            <a:ext cx="5452534" cy="5753949"/>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87681" y="1530775"/>
            <a:ext cx="3208867" cy="5003801"/>
          </a:xfrm>
        </p:spPr>
        <p:txBody>
          <a:bodyPr/>
          <a:lstStyle>
            <a:lvl1pPr marL="0" indent="0">
              <a:buNone/>
              <a:defRPr sz="1120"/>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dirty="0"/>
              <a:t>Click to edit Master text styles</a:t>
            </a:r>
          </a:p>
        </p:txBody>
      </p:sp>
      <p:pic>
        <p:nvPicPr>
          <p:cNvPr id="11" name="Picture 10" descr="12652_SAMHSA_LogoRedesign_FINAL.png">
            <a:extLst>
              <a:ext uri="{FF2B5EF4-FFF2-40B4-BE49-F238E27FC236}">
                <a16:creationId xmlns:a16="http://schemas.microsoft.com/office/drawing/2014/main" id="{03299B2B-39F0-4554-B618-72BB6E35B1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4257" y="6691686"/>
            <a:ext cx="1591664" cy="566306"/>
          </a:xfrm>
          <a:prstGeom prst="rect">
            <a:avLst/>
          </a:prstGeom>
        </p:spPr>
      </p:pic>
      <p:sp>
        <p:nvSpPr>
          <p:cNvPr id="13" name="Slide Number Placeholder 12">
            <a:extLst>
              <a:ext uri="{FF2B5EF4-FFF2-40B4-BE49-F238E27FC236}">
                <a16:creationId xmlns:a16="http://schemas.microsoft.com/office/drawing/2014/main" id="{2837435A-0FF2-45C8-BAA9-9C75CFB14CD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7" name="Text Placeholder 16">
            <a:extLst>
              <a:ext uri="{FF2B5EF4-FFF2-40B4-BE49-F238E27FC236}">
                <a16:creationId xmlns:a16="http://schemas.microsoft.com/office/drawing/2014/main" id="{9BE4C20E-0421-4C19-AFD4-9AFD0F521A68}"/>
              </a:ext>
            </a:extLst>
          </p:cNvPr>
          <p:cNvSpPr>
            <a:spLocks noGrp="1"/>
          </p:cNvSpPr>
          <p:nvPr>
            <p:ph type="body" sz="quarter" idx="11"/>
          </p:nvPr>
        </p:nvSpPr>
        <p:spPr>
          <a:xfrm>
            <a:off x="487679" y="780625"/>
            <a:ext cx="3208867" cy="750148"/>
          </a:xfrm>
        </p:spPr>
        <p:txBody>
          <a:bodyPr anchor="ctr">
            <a:normAutofit/>
          </a:bodyPr>
          <a:lstStyle>
            <a:lvl1pPr marL="0" indent="0">
              <a:buNone/>
              <a:defRPr sz="1600" b="1"/>
            </a:lvl1pPr>
          </a:lstStyle>
          <a:p>
            <a:pPr lvl="0"/>
            <a:endParaRPr lang="en-US" dirty="0"/>
          </a:p>
        </p:txBody>
      </p:sp>
      <p:sp>
        <p:nvSpPr>
          <p:cNvPr id="18" name="Title 17">
            <a:extLst>
              <a:ext uri="{FF2B5EF4-FFF2-40B4-BE49-F238E27FC236}">
                <a16:creationId xmlns:a16="http://schemas.microsoft.com/office/drawing/2014/main" id="{D6C90FEF-E2AF-482E-AD92-627AFBAA3A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8767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11774" y="819145"/>
            <a:ext cx="5852160" cy="4223602"/>
          </a:xfrm>
        </p:spPr>
        <p:txBody>
          <a:bodyPr/>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endParaRPr lang="en-US" dirty="0"/>
          </a:p>
        </p:txBody>
      </p:sp>
      <p:sp>
        <p:nvSpPr>
          <p:cNvPr id="4" name="Text Placeholder 3"/>
          <p:cNvSpPr>
            <a:spLocks noGrp="1"/>
          </p:cNvSpPr>
          <p:nvPr>
            <p:ph type="body" sz="half" idx="2"/>
          </p:nvPr>
        </p:nvSpPr>
        <p:spPr>
          <a:xfrm>
            <a:off x="1911774" y="5725161"/>
            <a:ext cx="5852160" cy="858519"/>
          </a:xfrm>
        </p:spPr>
        <p:txBody>
          <a:bodyPr/>
          <a:lstStyle>
            <a:lvl1pPr marL="0" indent="0">
              <a:buNone/>
              <a:defRPr sz="1120"/>
            </a:lvl1pPr>
            <a:lvl2pPr marL="365760" indent="0">
              <a:buNone/>
              <a:defRPr sz="960"/>
            </a:lvl2pPr>
            <a:lvl3pPr marL="731520" indent="0">
              <a:buNone/>
              <a:defRPr sz="800"/>
            </a:lvl3pPr>
            <a:lvl4pPr marL="1097280" indent="0">
              <a:buNone/>
              <a:defRPr sz="720"/>
            </a:lvl4pPr>
            <a:lvl5pPr marL="1463040" indent="0">
              <a:buNone/>
              <a:defRPr sz="720"/>
            </a:lvl5pPr>
            <a:lvl6pPr marL="1828800" indent="0">
              <a:buNone/>
              <a:defRPr sz="720"/>
            </a:lvl6pPr>
            <a:lvl7pPr marL="2194560" indent="0">
              <a:buNone/>
              <a:defRPr sz="720"/>
            </a:lvl7pPr>
            <a:lvl8pPr marL="2560320" indent="0">
              <a:buNone/>
              <a:defRPr sz="720"/>
            </a:lvl8pPr>
            <a:lvl9pPr marL="2926080" indent="0">
              <a:buNone/>
              <a:defRPr sz="720"/>
            </a:lvl9pPr>
          </a:lstStyle>
          <a:p>
            <a:pPr lvl="0"/>
            <a:r>
              <a:rPr lang="en-US" dirty="0"/>
              <a:t>Click to edit Master text styles</a:t>
            </a:r>
          </a:p>
        </p:txBody>
      </p:sp>
      <p:pic>
        <p:nvPicPr>
          <p:cNvPr id="11" name="Picture 10" descr="12652_SAMHSA_LogoRedesign_FINAL.png">
            <a:extLst>
              <a:ext uri="{FF2B5EF4-FFF2-40B4-BE49-F238E27FC236}">
                <a16:creationId xmlns:a16="http://schemas.microsoft.com/office/drawing/2014/main" id="{2F7CDA53-D3F0-4495-9AA0-9BE475D2F2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4257" y="6691686"/>
            <a:ext cx="1591664" cy="566306"/>
          </a:xfrm>
          <a:prstGeom prst="rect">
            <a:avLst/>
          </a:prstGeom>
        </p:spPr>
      </p:pic>
      <p:sp>
        <p:nvSpPr>
          <p:cNvPr id="13" name="Slide Number Placeholder 12">
            <a:extLst>
              <a:ext uri="{FF2B5EF4-FFF2-40B4-BE49-F238E27FC236}">
                <a16:creationId xmlns:a16="http://schemas.microsoft.com/office/drawing/2014/main" id="{2DCA2A82-5757-4589-A8F1-756A5B05A08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91BB1EF4-1C2D-4723-B7CA-A37E34C607F2}"/>
              </a:ext>
            </a:extLst>
          </p:cNvPr>
          <p:cNvSpPr>
            <a:spLocks noGrp="1"/>
          </p:cNvSpPr>
          <p:nvPr>
            <p:ph type="title"/>
          </p:nvPr>
        </p:nvSpPr>
        <p:spPr/>
        <p:txBody>
          <a:bodyPr/>
          <a:lstStyle/>
          <a:p>
            <a:r>
              <a:rPr lang="en-US"/>
              <a:t>Click to edit Master title style</a:t>
            </a:r>
          </a:p>
        </p:txBody>
      </p:sp>
      <p:sp>
        <p:nvSpPr>
          <p:cNvPr id="7" name="Text Placeholder 16">
            <a:extLst>
              <a:ext uri="{FF2B5EF4-FFF2-40B4-BE49-F238E27FC236}">
                <a16:creationId xmlns:a16="http://schemas.microsoft.com/office/drawing/2014/main" id="{1891C077-91FC-4346-AA9E-C95AFD8AE9DC}"/>
              </a:ext>
            </a:extLst>
          </p:cNvPr>
          <p:cNvSpPr>
            <a:spLocks noGrp="1"/>
          </p:cNvSpPr>
          <p:nvPr>
            <p:ph type="body" sz="quarter" idx="11"/>
          </p:nvPr>
        </p:nvSpPr>
        <p:spPr>
          <a:xfrm>
            <a:off x="1911774" y="5042746"/>
            <a:ext cx="5852160" cy="682415"/>
          </a:xfrm>
        </p:spPr>
        <p:txBody>
          <a:bodyPr anchor="ctr">
            <a:normAutofit/>
          </a:bodyPr>
          <a:lstStyle>
            <a:lvl1pPr marL="0" indent="0">
              <a:buNone/>
              <a:defRPr sz="1600" b="1"/>
            </a:lvl1pPr>
          </a:lstStyle>
          <a:p>
            <a:pPr lvl="0"/>
            <a:endParaRPr lang="en-US" dirty="0"/>
          </a:p>
        </p:txBody>
      </p:sp>
    </p:spTree>
    <p:extLst>
      <p:ext uri="{BB962C8B-B14F-4D97-AF65-F5344CB8AC3E}">
        <p14:creationId xmlns:p14="http://schemas.microsoft.com/office/powerpoint/2010/main" val="1033890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87680" y="1346865"/>
            <a:ext cx="8778240" cy="518771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12652_SAMHSA_LogoRedesign_FINAL.png">
            <a:extLst>
              <a:ext uri="{FF2B5EF4-FFF2-40B4-BE49-F238E27FC236}">
                <a16:creationId xmlns:a16="http://schemas.microsoft.com/office/drawing/2014/main" id="{38EC583C-B20D-4E80-B420-DAD379FC7A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4257" y="6691686"/>
            <a:ext cx="1591664" cy="566306"/>
          </a:xfrm>
          <a:prstGeom prst="rect">
            <a:avLst/>
          </a:prstGeom>
        </p:spPr>
      </p:pic>
      <p:sp>
        <p:nvSpPr>
          <p:cNvPr id="13" name="Slide Number Placeholder 12">
            <a:extLst>
              <a:ext uri="{FF2B5EF4-FFF2-40B4-BE49-F238E27FC236}">
                <a16:creationId xmlns:a16="http://schemas.microsoft.com/office/drawing/2014/main" id="{C7371E86-DC47-4E56-B42C-F7C6629C74A2}"/>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4" name="Title 13">
            <a:extLst>
              <a:ext uri="{FF2B5EF4-FFF2-40B4-BE49-F238E27FC236}">
                <a16:creationId xmlns:a16="http://schemas.microsoft.com/office/drawing/2014/main" id="{7CF833B0-75C1-4D45-98F9-211F79DE9D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3542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Vertical Text Placeholder 2">
            <a:extLst>
              <a:ext uri="{FF2B5EF4-FFF2-40B4-BE49-F238E27FC236}">
                <a16:creationId xmlns:a16="http://schemas.microsoft.com/office/drawing/2014/main" id="{4C95A494-F140-4FCC-B3E7-9D84457415E7}"/>
              </a:ext>
            </a:extLst>
          </p:cNvPr>
          <p:cNvSpPr>
            <a:spLocks noGrp="1"/>
          </p:cNvSpPr>
          <p:nvPr>
            <p:ph type="body" orient="vert" idx="13"/>
          </p:nvPr>
        </p:nvSpPr>
        <p:spPr>
          <a:xfrm>
            <a:off x="487680" y="1346865"/>
            <a:ext cx="6421120" cy="518771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12652_SAMHSA_LogoRedesign_FINAL.png">
            <a:extLst>
              <a:ext uri="{FF2B5EF4-FFF2-40B4-BE49-F238E27FC236}">
                <a16:creationId xmlns:a16="http://schemas.microsoft.com/office/drawing/2014/main" id="{71DF3169-8C4B-44F6-B362-B50981FD9D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74257" y="6691686"/>
            <a:ext cx="1591664" cy="566306"/>
          </a:xfrm>
          <a:prstGeom prst="rect">
            <a:avLst/>
          </a:prstGeom>
        </p:spPr>
      </p:pic>
      <p:sp>
        <p:nvSpPr>
          <p:cNvPr id="14" name="Slide Number Placeholder 13">
            <a:extLst>
              <a:ext uri="{FF2B5EF4-FFF2-40B4-BE49-F238E27FC236}">
                <a16:creationId xmlns:a16="http://schemas.microsoft.com/office/drawing/2014/main" id="{871CABD9-2B2A-4BA2-9DB4-296F1FBE0A1F}"/>
              </a:ext>
            </a:extLst>
          </p:cNvPr>
          <p:cNvSpPr>
            <a:spLocks noGrp="1"/>
          </p:cNvSpPr>
          <p:nvPr>
            <p:ph type="sldNum" sz="quarter" idx="14"/>
          </p:nvPr>
        </p:nvSpPr>
        <p:spPr/>
        <p:txBody>
          <a:bodyPr/>
          <a:lstStyle/>
          <a:p>
            <a:fld id="{D07D4089-40B5-457D-927F-16367A53BB79}" type="slidenum">
              <a:rPr lang="en-US" smtClean="0"/>
              <a:pPr/>
              <a:t>‹#›</a:t>
            </a:fld>
            <a:endParaRPr lang="en-US" dirty="0"/>
          </a:p>
        </p:txBody>
      </p:sp>
      <p:sp>
        <p:nvSpPr>
          <p:cNvPr id="17" name="Title 16">
            <a:extLst>
              <a:ext uri="{FF2B5EF4-FFF2-40B4-BE49-F238E27FC236}">
                <a16:creationId xmlns:a16="http://schemas.microsoft.com/office/drawing/2014/main" id="{197D3B14-2836-4373-815E-B723FCD890BB}"/>
              </a:ext>
            </a:extLst>
          </p:cNvPr>
          <p:cNvSpPr>
            <a:spLocks noGrp="1"/>
          </p:cNvSpPr>
          <p:nvPr>
            <p:ph type="title"/>
          </p:nvPr>
        </p:nvSpPr>
        <p:spPr/>
        <p:txBody>
          <a:bodyPr/>
          <a:lstStyle/>
          <a:p>
            <a:r>
              <a:rPr lang="en-US"/>
              <a:t>Click to edit Master title style</a:t>
            </a:r>
          </a:p>
        </p:txBody>
      </p:sp>
      <p:sp>
        <p:nvSpPr>
          <p:cNvPr id="19" name="Text Placeholder 18">
            <a:extLst>
              <a:ext uri="{FF2B5EF4-FFF2-40B4-BE49-F238E27FC236}">
                <a16:creationId xmlns:a16="http://schemas.microsoft.com/office/drawing/2014/main" id="{D30EC90A-617D-436B-9C30-8145B7FFEF16}"/>
              </a:ext>
            </a:extLst>
          </p:cNvPr>
          <p:cNvSpPr>
            <a:spLocks noGrp="1"/>
          </p:cNvSpPr>
          <p:nvPr>
            <p:ph type="body" sz="quarter" idx="15"/>
          </p:nvPr>
        </p:nvSpPr>
        <p:spPr>
          <a:xfrm rot="5400000">
            <a:off x="5574785" y="2843442"/>
            <a:ext cx="5187710" cy="2194557"/>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953833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8F7EC-8EE8-4B66-800B-C5AA9FC41395}"/>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6" name="Title 5">
            <a:extLst>
              <a:ext uri="{FF2B5EF4-FFF2-40B4-BE49-F238E27FC236}">
                <a16:creationId xmlns:a16="http://schemas.microsoft.com/office/drawing/2014/main" id="{A3A27E57-9852-43E2-9EA6-11925D42D174}"/>
              </a:ext>
            </a:extLst>
          </p:cNvPr>
          <p:cNvSpPr>
            <a:spLocks noGrp="1"/>
          </p:cNvSpPr>
          <p:nvPr>
            <p:ph type="title" hasCustomPrompt="1"/>
          </p:nvPr>
        </p:nvSpPr>
        <p:spPr/>
        <p:txBody>
          <a:bodyPr/>
          <a:lstStyle>
            <a:lvl1pPr>
              <a:defRPr/>
            </a:lvl1pPr>
          </a:lstStyle>
          <a:p>
            <a:r>
              <a:rPr lang="en-US" dirty="0"/>
              <a:t>Thank You</a:t>
            </a:r>
          </a:p>
        </p:txBody>
      </p:sp>
      <p:sp>
        <p:nvSpPr>
          <p:cNvPr id="9" name="Content Placeholder 2">
            <a:extLst>
              <a:ext uri="{FF2B5EF4-FFF2-40B4-BE49-F238E27FC236}">
                <a16:creationId xmlns:a16="http://schemas.microsoft.com/office/drawing/2014/main" id="{9BAA8C3C-5033-4A07-909A-E1D011252F59}"/>
              </a:ext>
            </a:extLst>
          </p:cNvPr>
          <p:cNvSpPr txBox="1">
            <a:spLocks/>
          </p:cNvSpPr>
          <p:nvPr userDrawn="1"/>
        </p:nvSpPr>
        <p:spPr bwMode="auto">
          <a:xfrm>
            <a:off x="487682" y="1346865"/>
            <a:ext cx="8778239" cy="521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endParaRPr lang="en-US" sz="2080" dirty="0"/>
          </a:p>
          <a:p>
            <a:pPr algn="ctr"/>
            <a:r>
              <a:rPr lang="en-US" sz="2080" dirty="0"/>
              <a:t>SAMHSA’s mission is to reduce the impact of substance abuse and mental illness on America’s communities.</a:t>
            </a:r>
          </a:p>
          <a:p>
            <a:r>
              <a:rPr lang="en-US" sz="2080" dirty="0"/>
              <a:t>                  </a:t>
            </a:r>
          </a:p>
          <a:p>
            <a:pPr algn="ctr">
              <a:spcBef>
                <a:spcPts val="0"/>
              </a:spcBef>
            </a:pPr>
            <a:endParaRPr lang="en-US" sz="2240" dirty="0"/>
          </a:p>
          <a:p>
            <a:pPr>
              <a:spcBef>
                <a:spcPts val="0"/>
              </a:spcBef>
            </a:pPr>
            <a:endParaRPr lang="en-US" sz="1600" dirty="0"/>
          </a:p>
          <a:p>
            <a:pPr>
              <a:spcBef>
                <a:spcPts val="0"/>
              </a:spcBef>
            </a:pPr>
            <a:endParaRPr lang="en-US" sz="1600" dirty="0"/>
          </a:p>
          <a:p>
            <a:pPr algn="ctr">
              <a:spcBef>
                <a:spcPts val="1920"/>
              </a:spcBef>
            </a:pPr>
            <a:r>
              <a:rPr lang="en-US" sz="3200" dirty="0"/>
              <a:t>www.samhsa.gov</a:t>
            </a:r>
          </a:p>
          <a:p>
            <a:pPr algn="ctr">
              <a:spcBef>
                <a:spcPts val="2400"/>
              </a:spcBef>
            </a:pPr>
            <a:r>
              <a:rPr lang="en-US" sz="1920" dirty="0"/>
              <a:t>1-877-SAMHSA-7 (1-877-726-4727) ● 1-800-487-4889 (TDD)</a:t>
            </a:r>
          </a:p>
          <a:p>
            <a:pPr marL="0" indent="0" eaLnBrk="1" hangingPunct="1">
              <a:spcBef>
                <a:spcPct val="0"/>
              </a:spcBef>
            </a:pPr>
            <a:endParaRPr lang="en-US" altLang="en-US" sz="2240" b="1" dirty="0"/>
          </a:p>
        </p:txBody>
      </p:sp>
      <p:sp>
        <p:nvSpPr>
          <p:cNvPr id="16" name="Text Placeholder 15">
            <a:extLst>
              <a:ext uri="{FF2B5EF4-FFF2-40B4-BE49-F238E27FC236}">
                <a16:creationId xmlns:a16="http://schemas.microsoft.com/office/drawing/2014/main" id="{766F0145-0415-4C3D-A4FB-B7443F7D3764}"/>
              </a:ext>
            </a:extLst>
          </p:cNvPr>
          <p:cNvSpPr>
            <a:spLocks noGrp="1"/>
          </p:cNvSpPr>
          <p:nvPr>
            <p:ph type="body" sz="quarter" idx="11"/>
          </p:nvPr>
        </p:nvSpPr>
        <p:spPr>
          <a:xfrm>
            <a:off x="487682" y="2936240"/>
            <a:ext cx="8778238" cy="1524000"/>
          </a:xfrm>
        </p:spPr>
        <p:txBody>
          <a:bodyPr/>
          <a:lstStyle>
            <a:lvl1pPr marL="0" indent="0" algn="ctr">
              <a:buNone/>
              <a:defRPr sz="1600">
                <a:solidFill>
                  <a:schemeClr val="tx1"/>
                </a:solidFill>
              </a:defRPr>
            </a:lvl1pPr>
            <a:lvl2pPr marL="365760" indent="0">
              <a:buNone/>
              <a:defRPr/>
            </a:lvl2pPr>
          </a:lstStyle>
          <a:p>
            <a:pPr lvl="0"/>
            <a:endParaRPr lang="en-US" dirty="0"/>
          </a:p>
        </p:txBody>
      </p:sp>
    </p:spTree>
    <p:extLst>
      <p:ext uri="{BB962C8B-B14F-4D97-AF65-F5344CB8AC3E}">
        <p14:creationId xmlns:p14="http://schemas.microsoft.com/office/powerpoint/2010/main" val="2778068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8727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A5E43-5E08-4571-8A3D-76A8780BECE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74F4A29-E200-4C1C-94BB-8C84BF89937D}"/>
              </a:ext>
            </a:extLst>
          </p:cNvPr>
          <p:cNvSpPr>
            <a:spLocks noGrp="1"/>
          </p:cNvSpPr>
          <p:nvPr>
            <p:ph type="sldNum" sz="quarter" idx="10"/>
          </p:nvPr>
        </p:nvSpPr>
        <p:spPr/>
        <p:txBody>
          <a:bodyPr/>
          <a:lstStyle/>
          <a:p>
            <a:fld id="{D07D4089-40B5-457D-927F-16367A53BB79}" type="slidenum">
              <a:rPr lang="en-US" smtClean="0"/>
              <a:pPr/>
              <a:t>‹#›</a:t>
            </a:fld>
            <a:endParaRPr lang="en-US" dirty="0"/>
          </a:p>
        </p:txBody>
      </p:sp>
      <p:sp>
        <p:nvSpPr>
          <p:cNvPr id="11" name="Text Placeholder 10">
            <a:extLst>
              <a:ext uri="{FF2B5EF4-FFF2-40B4-BE49-F238E27FC236}">
                <a16:creationId xmlns:a16="http://schemas.microsoft.com/office/drawing/2014/main" id="{0A2D9EF6-3FB5-4253-AB02-030F950A6163}"/>
              </a:ext>
            </a:extLst>
          </p:cNvPr>
          <p:cNvSpPr>
            <a:spLocks noGrp="1"/>
          </p:cNvSpPr>
          <p:nvPr>
            <p:ph type="body" sz="quarter" idx="11"/>
          </p:nvPr>
        </p:nvSpPr>
        <p:spPr>
          <a:xfrm>
            <a:off x="338673" y="1407538"/>
            <a:ext cx="8927247" cy="1300480"/>
          </a:xfrm>
        </p:spPr>
        <p:txBody>
          <a:bodyPr>
            <a:normAutofit/>
          </a:bodyPr>
          <a:lstStyle>
            <a:lvl1pPr marL="0" indent="0" algn="ctr">
              <a:buNone/>
              <a:defRPr sz="2774"/>
            </a:lvl1pPr>
          </a:lstStyle>
          <a:p>
            <a:pPr lvl="0"/>
            <a:r>
              <a:rPr lang="en-US"/>
              <a:t>Click to edit Master text styles</a:t>
            </a:r>
          </a:p>
        </p:txBody>
      </p:sp>
      <p:sp>
        <p:nvSpPr>
          <p:cNvPr id="14" name="Text Placeholder 10">
            <a:extLst>
              <a:ext uri="{FF2B5EF4-FFF2-40B4-BE49-F238E27FC236}">
                <a16:creationId xmlns:a16="http://schemas.microsoft.com/office/drawing/2014/main" id="{4601820A-F0CB-4338-9234-13466F164E3C}"/>
              </a:ext>
            </a:extLst>
          </p:cNvPr>
          <p:cNvSpPr>
            <a:spLocks noGrp="1"/>
          </p:cNvSpPr>
          <p:nvPr>
            <p:ph type="body" sz="quarter" idx="12"/>
          </p:nvPr>
        </p:nvSpPr>
        <p:spPr>
          <a:xfrm>
            <a:off x="338673" y="2744816"/>
            <a:ext cx="8927247" cy="1300480"/>
          </a:xfrm>
        </p:spPr>
        <p:txBody>
          <a:bodyPr/>
          <a:lstStyle>
            <a:lvl1pPr marL="0" indent="0" algn="ctr">
              <a:buNone/>
              <a:defRPr sz="2134"/>
            </a:lvl1pPr>
          </a:lstStyle>
          <a:p>
            <a:pPr lvl="0"/>
            <a:r>
              <a:rPr lang="en-US"/>
              <a:t>Click to edit Master text styles</a:t>
            </a:r>
          </a:p>
        </p:txBody>
      </p:sp>
      <p:sp>
        <p:nvSpPr>
          <p:cNvPr id="15" name="Text Placeholder 10">
            <a:extLst>
              <a:ext uri="{FF2B5EF4-FFF2-40B4-BE49-F238E27FC236}">
                <a16:creationId xmlns:a16="http://schemas.microsoft.com/office/drawing/2014/main" id="{D2A5F6E9-C3CD-4B07-B65C-67B35CEA178C}"/>
              </a:ext>
            </a:extLst>
          </p:cNvPr>
          <p:cNvSpPr>
            <a:spLocks noGrp="1"/>
          </p:cNvSpPr>
          <p:nvPr>
            <p:ph type="body" sz="quarter" idx="13"/>
          </p:nvPr>
        </p:nvSpPr>
        <p:spPr>
          <a:xfrm>
            <a:off x="338673" y="4204421"/>
            <a:ext cx="8927247" cy="1300480"/>
          </a:xfrm>
        </p:spPr>
        <p:txBody>
          <a:bodyPr>
            <a:normAutofit/>
          </a:bodyPr>
          <a:lstStyle>
            <a:lvl1pPr marL="0" indent="0" algn="ctr">
              <a:buNone/>
              <a:defRPr sz="4266"/>
            </a:lvl1pPr>
          </a:lstStyle>
          <a:p>
            <a:pPr lvl="0"/>
            <a:r>
              <a:rPr lang="en-US"/>
              <a:t>Click to edit Master text styles</a:t>
            </a:r>
          </a:p>
        </p:txBody>
      </p:sp>
      <p:sp>
        <p:nvSpPr>
          <p:cNvPr id="16" name="Text Placeholder 10">
            <a:extLst>
              <a:ext uri="{FF2B5EF4-FFF2-40B4-BE49-F238E27FC236}">
                <a16:creationId xmlns:a16="http://schemas.microsoft.com/office/drawing/2014/main" id="{6C57AB5E-55EB-40AF-A1AE-21C38ECEEDE7}"/>
              </a:ext>
            </a:extLst>
          </p:cNvPr>
          <p:cNvSpPr>
            <a:spLocks noGrp="1"/>
          </p:cNvSpPr>
          <p:nvPr>
            <p:ph type="body" sz="quarter" idx="14"/>
          </p:nvPr>
        </p:nvSpPr>
        <p:spPr>
          <a:xfrm>
            <a:off x="338673" y="5926070"/>
            <a:ext cx="8927247" cy="751031"/>
          </a:xfrm>
        </p:spPr>
        <p:txBody>
          <a:bodyPr>
            <a:normAutofit/>
          </a:bodyPr>
          <a:lstStyle>
            <a:lvl1pPr marL="0" indent="0" algn="ctr">
              <a:buNone/>
              <a:defRPr sz="2560"/>
            </a:lvl1pPr>
          </a:lstStyle>
          <a:p>
            <a:pPr lvl="0"/>
            <a:r>
              <a:rPr lang="en-US"/>
              <a:t>Click to edit Master text styles</a:t>
            </a:r>
          </a:p>
        </p:txBody>
      </p:sp>
    </p:spTree>
    <p:extLst>
      <p:ext uri="{BB962C8B-B14F-4D97-AF65-F5344CB8AC3E}">
        <p14:creationId xmlns:p14="http://schemas.microsoft.com/office/powerpoint/2010/main" val="111663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1792288" y="612775"/>
            <a:ext cx="5486400" cy="4114800"/>
          </a:xfrm>
          <a:prstGeom prst="rect">
            <a:avLst/>
          </a:prstGeom>
          <a:noFill/>
          <a:ln>
            <a:noFill/>
          </a:ln>
        </p:spPr>
      </p:sp>
      <p:sp>
        <p:nvSpPr>
          <p:cNvPr id="64" name="Google Shape;64;p2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226AB6-C4E8-FF7A-DCAB-987F2BDC27C5}"/>
              </a:ext>
            </a:extLst>
          </p:cNvPr>
          <p:cNvSpPr>
            <a:spLocks noGrp="1"/>
          </p:cNvSpPr>
          <p:nvPr>
            <p:ph type="title"/>
          </p:nvPr>
        </p:nvSpPr>
        <p:spPr>
          <a:xfrm>
            <a:off x="670560" y="389467"/>
            <a:ext cx="8412480" cy="14139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92CB99-6D96-D0E9-49C8-944768273702}"/>
              </a:ext>
            </a:extLst>
          </p:cNvPr>
          <p:cNvSpPr>
            <a:spLocks noGrp="1"/>
          </p:cNvSpPr>
          <p:nvPr>
            <p:ph type="body" idx="1"/>
          </p:nvPr>
        </p:nvSpPr>
        <p:spPr>
          <a:xfrm>
            <a:off x="670560" y="1947333"/>
            <a:ext cx="841248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82C24-4512-1B48-1A10-5620F2F4F708}"/>
              </a:ext>
            </a:extLst>
          </p:cNvPr>
          <p:cNvSpPr>
            <a:spLocks noGrp="1"/>
          </p:cNvSpPr>
          <p:nvPr>
            <p:ph type="dt" sz="half" idx="2"/>
          </p:nvPr>
        </p:nvSpPr>
        <p:spPr>
          <a:xfrm>
            <a:off x="670560" y="6780107"/>
            <a:ext cx="2194560" cy="389467"/>
          </a:xfrm>
          <a:prstGeom prst="rect">
            <a:avLst/>
          </a:prstGeom>
        </p:spPr>
        <p:txBody>
          <a:bodyPr vert="horz" lIns="91440" tIns="45720" rIns="91440" bIns="45720" rtlCol="0" anchor="ctr"/>
          <a:lstStyle>
            <a:lvl1pPr algn="l">
              <a:defRPr sz="960">
                <a:solidFill>
                  <a:schemeClr val="tx1">
                    <a:tint val="82000"/>
                  </a:schemeClr>
                </a:solidFill>
              </a:defRPr>
            </a:lvl1pPr>
          </a:lstStyle>
          <a:p>
            <a:fld id="{D8A81C3C-866E-4612-9E16-96CAE16D21A4}" type="datetimeFigureOut">
              <a:rPr lang="en-US" smtClean="0"/>
              <a:t>10/8/2024</a:t>
            </a:fld>
            <a:endParaRPr lang="en-US"/>
          </a:p>
        </p:txBody>
      </p:sp>
      <p:sp>
        <p:nvSpPr>
          <p:cNvPr id="5" name="Footer Placeholder 4">
            <a:extLst>
              <a:ext uri="{FF2B5EF4-FFF2-40B4-BE49-F238E27FC236}">
                <a16:creationId xmlns:a16="http://schemas.microsoft.com/office/drawing/2014/main" id="{8736F5DF-345B-C297-ED94-7A0CB7674098}"/>
              </a:ext>
            </a:extLst>
          </p:cNvPr>
          <p:cNvSpPr>
            <a:spLocks noGrp="1"/>
          </p:cNvSpPr>
          <p:nvPr>
            <p:ph type="ftr" sz="quarter" idx="3"/>
          </p:nvPr>
        </p:nvSpPr>
        <p:spPr>
          <a:xfrm>
            <a:off x="3230880" y="6780107"/>
            <a:ext cx="3291840" cy="389467"/>
          </a:xfrm>
          <a:prstGeom prst="rect">
            <a:avLst/>
          </a:prstGeom>
        </p:spPr>
        <p:txBody>
          <a:bodyPr vert="horz" lIns="91440" tIns="45720" rIns="91440" bIns="45720" rtlCol="0" anchor="ctr"/>
          <a:lstStyle>
            <a:lvl1pPr algn="ctr">
              <a:defRPr sz="96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F926BF-4D25-97EB-2077-6875F45BFC8B}"/>
              </a:ext>
            </a:extLst>
          </p:cNvPr>
          <p:cNvSpPr>
            <a:spLocks noGrp="1"/>
          </p:cNvSpPr>
          <p:nvPr>
            <p:ph type="sldNum" sz="quarter" idx="4"/>
          </p:nvPr>
        </p:nvSpPr>
        <p:spPr>
          <a:xfrm>
            <a:off x="6888480" y="6780107"/>
            <a:ext cx="2194560" cy="389467"/>
          </a:xfrm>
          <a:prstGeom prst="rect">
            <a:avLst/>
          </a:prstGeom>
        </p:spPr>
        <p:txBody>
          <a:bodyPr vert="horz" lIns="91440" tIns="45720" rIns="91440" bIns="45720" rtlCol="0" anchor="ctr"/>
          <a:lstStyle>
            <a:lvl1pPr algn="r">
              <a:defRPr sz="960">
                <a:solidFill>
                  <a:schemeClr val="tx1">
                    <a:tint val="82000"/>
                  </a:schemeClr>
                </a:solidFill>
              </a:defRPr>
            </a:lvl1pPr>
          </a:lstStyle>
          <a:p>
            <a:fld id="{04587FEB-8629-438B-A4B8-66550C2DBC61}" type="slidenum">
              <a:rPr lang="en-US" smtClean="0"/>
              <a:t>‹#›</a:t>
            </a:fld>
            <a:endParaRPr lang="en-US"/>
          </a:p>
        </p:txBody>
      </p:sp>
    </p:spTree>
    <p:extLst>
      <p:ext uri="{BB962C8B-B14F-4D97-AF65-F5344CB8AC3E}">
        <p14:creationId xmlns:p14="http://schemas.microsoft.com/office/powerpoint/2010/main" val="3527645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824" y="379120"/>
            <a:ext cx="8046720" cy="94275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77824" y="1746933"/>
            <a:ext cx="8046720" cy="4513434"/>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77824" y="6890438"/>
            <a:ext cx="1977817" cy="389467"/>
          </a:xfrm>
          <a:prstGeom prst="rect">
            <a:avLst/>
          </a:prstGeom>
        </p:spPr>
        <p:txBody>
          <a:bodyPr vert="horz" lIns="91440" tIns="45720" rIns="91440" bIns="45720" rtlCol="0" anchor="ctr"/>
          <a:lstStyle>
            <a:lvl1pPr algn="l">
              <a:defRPr sz="720">
                <a:solidFill>
                  <a:srgbClr val="FFFFFF"/>
                </a:solidFill>
              </a:defRPr>
            </a:lvl1p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3"/>
          </p:nvPr>
        </p:nvSpPr>
        <p:spPr>
          <a:xfrm>
            <a:off x="2948948" y="6890438"/>
            <a:ext cx="3858243" cy="389467"/>
          </a:xfrm>
          <a:prstGeom prst="rect">
            <a:avLst/>
          </a:prstGeom>
        </p:spPr>
        <p:txBody>
          <a:bodyPr vert="horz" lIns="91440" tIns="45720" rIns="91440" bIns="45720" rtlCol="0" anchor="ctr"/>
          <a:lstStyle>
            <a:lvl1pPr algn="ctr">
              <a:defRPr sz="72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920367" y="6890438"/>
            <a:ext cx="1049620" cy="389467"/>
          </a:xfrm>
          <a:prstGeom prst="rect">
            <a:avLst/>
          </a:prstGeom>
        </p:spPr>
        <p:txBody>
          <a:bodyPr vert="horz" lIns="91440" tIns="45720" rIns="91440" bIns="45720" rtlCol="0" anchor="ctr"/>
          <a:lstStyle>
            <a:lvl1pPr algn="r">
              <a:defRPr sz="84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877824" y="1463557"/>
            <a:ext cx="797356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26EE923-969B-4E19-A9A0-60163D95EB56}"/>
              </a:ext>
            </a:extLst>
          </p:cNvPr>
          <p:cNvSpPr/>
          <p:nvPr userDrawn="1"/>
        </p:nvSpPr>
        <p:spPr>
          <a:xfrm>
            <a:off x="0" y="6871271"/>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40D40A7-0E34-4659-A4F1-3CC5D643B998}"/>
              </a:ext>
            </a:extLst>
          </p:cNvPr>
          <p:cNvSpPr/>
          <p:nvPr userDrawn="1"/>
        </p:nvSpPr>
        <p:spPr>
          <a:xfrm>
            <a:off x="12"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89955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731520" rtl="0" eaLnBrk="1" latinLnBrk="0" hangingPunct="1">
        <a:lnSpc>
          <a:spcPct val="85000"/>
        </a:lnSpc>
        <a:spcBef>
          <a:spcPct val="0"/>
        </a:spcBef>
        <a:buNone/>
        <a:defRPr sz="3840" b="1" kern="1200" spc="-40" baseline="0">
          <a:solidFill>
            <a:srgbClr val="0070C0"/>
          </a:solidFill>
          <a:latin typeface="+mj-lt"/>
          <a:ea typeface="+mj-ea"/>
          <a:cs typeface="+mj-cs"/>
        </a:defRPr>
      </a:lvl1pPr>
    </p:titleStyle>
    <p:bodyStyle>
      <a:lvl1pPr marL="73152" indent="-73152" algn="l" defTabSz="731520" rtl="0" eaLnBrk="1" latinLnBrk="0" hangingPunct="1">
        <a:lnSpc>
          <a:spcPct val="90000"/>
        </a:lnSpc>
        <a:spcBef>
          <a:spcPts val="960"/>
        </a:spcBef>
        <a:spcAft>
          <a:spcPts val="160"/>
        </a:spcAft>
        <a:buClr>
          <a:schemeClr val="accent1"/>
        </a:buClr>
        <a:buSzPct val="100000"/>
        <a:buFont typeface="Calibri" panose="020F0502020204030204" pitchFamily="34" charset="0"/>
        <a:buChar char=" "/>
        <a:defRPr sz="1920" kern="1200">
          <a:solidFill>
            <a:schemeClr val="tx1">
              <a:lumMod val="75000"/>
              <a:lumOff val="25000"/>
            </a:schemeClr>
          </a:solidFill>
          <a:latin typeface="+mn-lt"/>
          <a:ea typeface="+mn-ea"/>
          <a:cs typeface="+mn-cs"/>
        </a:defRPr>
      </a:lvl1pPr>
      <a:lvl2pPr marL="307238" indent="-146304" algn="l" defTabSz="731520" rtl="0" eaLnBrk="1" latinLnBrk="0" hangingPunct="1">
        <a:lnSpc>
          <a:spcPct val="90000"/>
        </a:lnSpc>
        <a:spcBef>
          <a:spcPts val="160"/>
        </a:spcBef>
        <a:spcAft>
          <a:spcPts val="320"/>
        </a:spcAft>
        <a:buClr>
          <a:schemeClr val="accent1"/>
        </a:buClr>
        <a:buFont typeface="Calibri" pitchFamily="34" charset="0"/>
        <a:buChar char="◦"/>
        <a:defRPr sz="1920" kern="1200">
          <a:solidFill>
            <a:schemeClr val="tx1">
              <a:lumMod val="75000"/>
              <a:lumOff val="25000"/>
            </a:schemeClr>
          </a:solidFill>
          <a:latin typeface="+mn-lt"/>
          <a:ea typeface="+mn-ea"/>
          <a:cs typeface="+mn-cs"/>
        </a:defRPr>
      </a:lvl2pPr>
      <a:lvl3pPr marL="453542" indent="-146304" algn="l" defTabSz="731520" rtl="0" eaLnBrk="1" latinLnBrk="0" hangingPunct="1">
        <a:lnSpc>
          <a:spcPct val="90000"/>
        </a:lnSpc>
        <a:spcBef>
          <a:spcPts val="160"/>
        </a:spcBef>
        <a:spcAft>
          <a:spcPts val="320"/>
        </a:spcAft>
        <a:buClr>
          <a:schemeClr val="accent1"/>
        </a:buClr>
        <a:buFont typeface="Calibri" pitchFamily="34" charset="0"/>
        <a:buChar char="◦"/>
        <a:defRPr sz="1920" kern="1200">
          <a:solidFill>
            <a:schemeClr val="tx1">
              <a:lumMod val="75000"/>
              <a:lumOff val="25000"/>
            </a:schemeClr>
          </a:solidFill>
          <a:latin typeface="+mn-lt"/>
          <a:ea typeface="+mn-ea"/>
          <a:cs typeface="+mn-cs"/>
        </a:defRPr>
      </a:lvl3pPr>
      <a:lvl4pPr marL="599846" indent="-146304" algn="l" defTabSz="731520" rtl="0" eaLnBrk="1" latinLnBrk="0" hangingPunct="1">
        <a:lnSpc>
          <a:spcPct val="90000"/>
        </a:lnSpc>
        <a:spcBef>
          <a:spcPts val="160"/>
        </a:spcBef>
        <a:spcAft>
          <a:spcPts val="320"/>
        </a:spcAft>
        <a:buClr>
          <a:schemeClr val="accent1"/>
        </a:buClr>
        <a:buFont typeface="Calibri" pitchFamily="34" charset="0"/>
        <a:buChar char="◦"/>
        <a:defRPr sz="1920" kern="1200">
          <a:solidFill>
            <a:schemeClr val="tx1">
              <a:lumMod val="75000"/>
              <a:lumOff val="25000"/>
            </a:schemeClr>
          </a:solidFill>
          <a:latin typeface="+mn-lt"/>
          <a:ea typeface="+mn-ea"/>
          <a:cs typeface="+mn-cs"/>
        </a:defRPr>
      </a:lvl4pPr>
      <a:lvl5pPr marL="746150" indent="-146304" algn="l" defTabSz="731520" rtl="0" eaLnBrk="1" latinLnBrk="0" hangingPunct="1">
        <a:lnSpc>
          <a:spcPct val="90000"/>
        </a:lnSpc>
        <a:spcBef>
          <a:spcPts val="160"/>
        </a:spcBef>
        <a:spcAft>
          <a:spcPts val="320"/>
        </a:spcAft>
        <a:buClr>
          <a:schemeClr val="accent1"/>
        </a:buClr>
        <a:buFont typeface="Calibri" pitchFamily="34" charset="0"/>
        <a:buChar char="◦"/>
        <a:defRPr sz="1920" kern="1200">
          <a:solidFill>
            <a:schemeClr val="tx1">
              <a:lumMod val="75000"/>
              <a:lumOff val="25000"/>
            </a:schemeClr>
          </a:solidFill>
          <a:latin typeface="+mn-lt"/>
          <a:ea typeface="+mn-ea"/>
          <a:cs typeface="+mn-cs"/>
        </a:defRPr>
      </a:lvl5pPr>
      <a:lvl6pPr marL="880000" indent="-182880" algn="l" defTabSz="731520" rtl="0" eaLnBrk="1" latinLnBrk="0" hangingPunct="1">
        <a:lnSpc>
          <a:spcPct val="90000"/>
        </a:lnSpc>
        <a:spcBef>
          <a:spcPts val="160"/>
        </a:spcBef>
        <a:spcAft>
          <a:spcPts val="320"/>
        </a:spcAft>
        <a:buClr>
          <a:schemeClr val="accent1"/>
        </a:buClr>
        <a:buFont typeface="Calibri" pitchFamily="34" charset="0"/>
        <a:buChar char="◦"/>
        <a:defRPr sz="1120" kern="1200">
          <a:solidFill>
            <a:schemeClr val="tx1">
              <a:lumMod val="75000"/>
              <a:lumOff val="25000"/>
            </a:schemeClr>
          </a:solidFill>
          <a:latin typeface="+mn-lt"/>
          <a:ea typeface="+mn-ea"/>
          <a:cs typeface="+mn-cs"/>
        </a:defRPr>
      </a:lvl6pPr>
      <a:lvl7pPr marL="1040000" indent="-182880" algn="l" defTabSz="731520" rtl="0" eaLnBrk="1" latinLnBrk="0" hangingPunct="1">
        <a:lnSpc>
          <a:spcPct val="90000"/>
        </a:lnSpc>
        <a:spcBef>
          <a:spcPts val="160"/>
        </a:spcBef>
        <a:spcAft>
          <a:spcPts val="320"/>
        </a:spcAft>
        <a:buClr>
          <a:schemeClr val="accent1"/>
        </a:buClr>
        <a:buFont typeface="Calibri" pitchFamily="34" charset="0"/>
        <a:buChar char="◦"/>
        <a:defRPr sz="1120" kern="1200">
          <a:solidFill>
            <a:schemeClr val="tx1">
              <a:lumMod val="75000"/>
              <a:lumOff val="25000"/>
            </a:schemeClr>
          </a:solidFill>
          <a:latin typeface="+mn-lt"/>
          <a:ea typeface="+mn-ea"/>
          <a:cs typeface="+mn-cs"/>
        </a:defRPr>
      </a:lvl7pPr>
      <a:lvl8pPr marL="1200000" indent="-182880" algn="l" defTabSz="731520" rtl="0" eaLnBrk="1" latinLnBrk="0" hangingPunct="1">
        <a:lnSpc>
          <a:spcPct val="90000"/>
        </a:lnSpc>
        <a:spcBef>
          <a:spcPts val="160"/>
        </a:spcBef>
        <a:spcAft>
          <a:spcPts val="320"/>
        </a:spcAft>
        <a:buClr>
          <a:schemeClr val="accent1"/>
        </a:buClr>
        <a:buFont typeface="Calibri" pitchFamily="34" charset="0"/>
        <a:buChar char="◦"/>
        <a:defRPr sz="1120" kern="1200">
          <a:solidFill>
            <a:schemeClr val="tx1">
              <a:lumMod val="75000"/>
              <a:lumOff val="25000"/>
            </a:schemeClr>
          </a:solidFill>
          <a:latin typeface="+mn-lt"/>
          <a:ea typeface="+mn-ea"/>
          <a:cs typeface="+mn-cs"/>
        </a:defRPr>
      </a:lvl8pPr>
      <a:lvl9pPr marL="1360000" indent="-182880" algn="l" defTabSz="731520" rtl="0" eaLnBrk="1" latinLnBrk="0" hangingPunct="1">
        <a:lnSpc>
          <a:spcPct val="90000"/>
        </a:lnSpc>
        <a:spcBef>
          <a:spcPts val="160"/>
        </a:spcBef>
        <a:spcAft>
          <a:spcPts val="320"/>
        </a:spcAft>
        <a:buClr>
          <a:schemeClr val="accent1"/>
        </a:buClr>
        <a:buFont typeface="Calibri" pitchFamily="34" charset="0"/>
        <a:buChar char="◦"/>
        <a:defRPr sz="1120" kern="1200">
          <a:solidFill>
            <a:schemeClr val="tx1">
              <a:lumMod val="75000"/>
              <a:lumOff val="25000"/>
            </a:schemeClr>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B5F6C3-8B6C-4289-BEA1-1A38722F26C3}"/>
              </a:ext>
            </a:extLst>
          </p:cNvPr>
          <p:cNvSpPr/>
          <p:nvPr userDrawn="1"/>
        </p:nvSpPr>
        <p:spPr>
          <a:xfrm>
            <a:off x="0" y="0"/>
            <a:ext cx="9753600" cy="819145"/>
          </a:xfrm>
          <a:prstGeom prst="rect">
            <a:avLst/>
          </a:prstGeom>
          <a:solidFill>
            <a:srgbClr val="1E3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40" dirty="0"/>
          </a:p>
        </p:txBody>
      </p:sp>
      <p:sp>
        <p:nvSpPr>
          <p:cNvPr id="3" name="Text Placeholder 2"/>
          <p:cNvSpPr>
            <a:spLocks noGrp="1"/>
          </p:cNvSpPr>
          <p:nvPr>
            <p:ph type="body" idx="1"/>
          </p:nvPr>
        </p:nvSpPr>
        <p:spPr>
          <a:xfrm>
            <a:off x="487680" y="1346865"/>
            <a:ext cx="8778240" cy="51877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11">
            <a:extLst>
              <a:ext uri="{FF2B5EF4-FFF2-40B4-BE49-F238E27FC236}">
                <a16:creationId xmlns:a16="http://schemas.microsoft.com/office/drawing/2014/main" id="{84602F99-6103-4EBF-AE89-8A61156EE52B}"/>
              </a:ext>
            </a:extLst>
          </p:cNvPr>
          <p:cNvSpPr>
            <a:spLocks noGrp="1"/>
          </p:cNvSpPr>
          <p:nvPr>
            <p:ph type="sldNum" sz="quarter" idx="4"/>
          </p:nvPr>
        </p:nvSpPr>
        <p:spPr>
          <a:xfrm>
            <a:off x="487680" y="6780107"/>
            <a:ext cx="2194560" cy="389467"/>
          </a:xfrm>
          <a:prstGeom prst="rect">
            <a:avLst/>
          </a:prstGeom>
        </p:spPr>
        <p:txBody>
          <a:bodyPr vert="horz" lIns="91440" tIns="45720" rIns="91440" bIns="45720" rtlCol="0" anchor="ctr"/>
          <a:lstStyle>
            <a:lvl1pPr algn="l">
              <a:defRPr sz="1120" b="1">
                <a:solidFill>
                  <a:schemeClr val="tx1">
                    <a:tint val="75000"/>
                  </a:schemeClr>
                </a:solidFill>
              </a:defRPr>
            </a:lvl1pPr>
          </a:lstStyle>
          <a:p>
            <a:fld id="{D07D4089-40B5-457D-927F-16367A53BB79}" type="slidenum">
              <a:rPr lang="en-US" smtClean="0"/>
              <a:pPr/>
              <a:t>‹#›</a:t>
            </a:fld>
            <a:endParaRPr lang="en-US" dirty="0"/>
          </a:p>
        </p:txBody>
      </p:sp>
      <p:sp>
        <p:nvSpPr>
          <p:cNvPr id="18" name="Title Placeholder 17">
            <a:extLst>
              <a:ext uri="{FF2B5EF4-FFF2-40B4-BE49-F238E27FC236}">
                <a16:creationId xmlns:a16="http://schemas.microsoft.com/office/drawing/2014/main" id="{E3425392-73D7-48C7-BDE5-6DF4A56AF4BA}"/>
              </a:ext>
            </a:extLst>
          </p:cNvPr>
          <p:cNvSpPr>
            <a:spLocks noGrp="1"/>
          </p:cNvSpPr>
          <p:nvPr>
            <p:ph type="title"/>
          </p:nvPr>
        </p:nvSpPr>
        <p:spPr>
          <a:xfrm>
            <a:off x="338673" y="70191"/>
            <a:ext cx="8927247" cy="67521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012180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hdr="0" ftr="0" dt="0"/>
  <p:txStyles>
    <p:titleStyle>
      <a:lvl1pPr algn="l" defTabSz="365760" rtl="0" eaLnBrk="1" latinLnBrk="0" hangingPunct="1">
        <a:spcBef>
          <a:spcPct val="0"/>
        </a:spcBef>
        <a:buNone/>
        <a:defRPr sz="2560" b="1" kern="1200">
          <a:solidFill>
            <a:schemeClr val="bg1"/>
          </a:solidFill>
          <a:latin typeface="+mj-lt"/>
          <a:ea typeface="+mj-ea"/>
          <a:cs typeface="+mj-cs"/>
        </a:defRPr>
      </a:lvl1pPr>
    </p:titleStyle>
    <p:bodyStyle>
      <a:lvl1pPr marL="274320" indent="-274320" algn="l" defTabSz="365760" rtl="0" eaLnBrk="1" latinLnBrk="0" hangingPunct="1">
        <a:spcBef>
          <a:spcPct val="20000"/>
        </a:spcBef>
        <a:buFont typeface="Arial"/>
        <a:buChar char="•"/>
        <a:defRPr sz="2560" kern="1200">
          <a:solidFill>
            <a:schemeClr val="tx1"/>
          </a:solidFill>
          <a:latin typeface="+mn-lt"/>
          <a:ea typeface="+mn-ea"/>
          <a:cs typeface="+mn-cs"/>
        </a:defRPr>
      </a:lvl1pPr>
      <a:lvl2pPr marL="594360" indent="-228600" algn="l" defTabSz="365760" rtl="0" eaLnBrk="1" latinLnBrk="0" hangingPunct="1">
        <a:spcBef>
          <a:spcPct val="20000"/>
        </a:spcBef>
        <a:buFont typeface="Arial"/>
        <a:buChar char="–"/>
        <a:defRPr sz="2240" kern="1200">
          <a:solidFill>
            <a:schemeClr val="tx1"/>
          </a:solidFill>
          <a:latin typeface="+mn-lt"/>
          <a:ea typeface="+mn-ea"/>
          <a:cs typeface="+mn-cs"/>
        </a:defRPr>
      </a:lvl2pPr>
      <a:lvl3pPr marL="914400" indent="-182880" algn="l" defTabSz="365760" rtl="0" eaLnBrk="1" latinLnBrk="0" hangingPunct="1">
        <a:spcBef>
          <a:spcPct val="20000"/>
        </a:spcBef>
        <a:buFont typeface="Arial"/>
        <a:buChar char="•"/>
        <a:defRPr sz="1920" kern="1200">
          <a:solidFill>
            <a:schemeClr val="tx1"/>
          </a:solidFill>
          <a:latin typeface="+mn-lt"/>
          <a:ea typeface="+mn-ea"/>
          <a:cs typeface="+mn-cs"/>
        </a:defRPr>
      </a:lvl3pPr>
      <a:lvl4pPr marL="1280160" indent="-182880" algn="l" defTabSz="365760" rtl="0" eaLnBrk="1" latinLnBrk="0" hangingPunct="1">
        <a:spcBef>
          <a:spcPct val="20000"/>
        </a:spcBef>
        <a:buFont typeface="Arial"/>
        <a:buChar char="–"/>
        <a:defRPr sz="1600" kern="1200">
          <a:solidFill>
            <a:schemeClr val="tx1"/>
          </a:solidFill>
          <a:latin typeface="+mn-lt"/>
          <a:ea typeface="+mn-ea"/>
          <a:cs typeface="+mn-cs"/>
        </a:defRPr>
      </a:lvl4pPr>
      <a:lvl5pPr marL="1645920" indent="-182880" algn="l" defTabSz="365760" rtl="0" eaLnBrk="1" latinLnBrk="0" hangingPunct="1">
        <a:spcBef>
          <a:spcPct val="20000"/>
        </a:spcBef>
        <a:buFont typeface="Arial"/>
        <a:buChar char="»"/>
        <a:defRPr sz="1600" kern="1200">
          <a:solidFill>
            <a:schemeClr val="tx1"/>
          </a:solidFill>
          <a:latin typeface="+mn-lt"/>
          <a:ea typeface="+mn-ea"/>
          <a:cs typeface="+mn-cs"/>
        </a:defRPr>
      </a:lvl5pPr>
      <a:lvl6pPr marL="2011680" indent="-182880" algn="l" defTabSz="365760" rtl="0" eaLnBrk="1" latinLnBrk="0" hangingPunct="1">
        <a:spcBef>
          <a:spcPct val="20000"/>
        </a:spcBef>
        <a:buFont typeface="Arial"/>
        <a:buChar char="•"/>
        <a:defRPr sz="1600" kern="1200">
          <a:solidFill>
            <a:schemeClr val="tx1"/>
          </a:solidFill>
          <a:latin typeface="+mn-lt"/>
          <a:ea typeface="+mn-ea"/>
          <a:cs typeface="+mn-cs"/>
        </a:defRPr>
      </a:lvl6pPr>
      <a:lvl7pPr marL="2377440" indent="-182880" algn="l" defTabSz="365760" rtl="0" eaLnBrk="1" latinLnBrk="0" hangingPunct="1">
        <a:spcBef>
          <a:spcPct val="20000"/>
        </a:spcBef>
        <a:buFont typeface="Arial"/>
        <a:buChar char="•"/>
        <a:defRPr sz="1600" kern="1200">
          <a:solidFill>
            <a:schemeClr val="tx1"/>
          </a:solidFill>
          <a:latin typeface="+mn-lt"/>
          <a:ea typeface="+mn-ea"/>
          <a:cs typeface="+mn-cs"/>
        </a:defRPr>
      </a:lvl7pPr>
      <a:lvl8pPr marL="2743200" indent="-182880" algn="l" defTabSz="365760" rtl="0" eaLnBrk="1" latinLnBrk="0" hangingPunct="1">
        <a:spcBef>
          <a:spcPct val="20000"/>
        </a:spcBef>
        <a:buFont typeface="Arial"/>
        <a:buChar char="•"/>
        <a:defRPr sz="1600" kern="1200">
          <a:solidFill>
            <a:schemeClr val="tx1"/>
          </a:solidFill>
          <a:latin typeface="+mn-lt"/>
          <a:ea typeface="+mn-ea"/>
          <a:cs typeface="+mn-cs"/>
        </a:defRPr>
      </a:lvl8pPr>
      <a:lvl9pPr marL="3108960" indent="-182880" algn="l" defTabSz="365760"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en-US"/>
      </a:defPPr>
      <a:lvl1pPr marL="0" algn="l" defTabSz="365760" rtl="0" eaLnBrk="1" latinLnBrk="0" hangingPunct="1">
        <a:defRPr sz="1440" kern="1200">
          <a:solidFill>
            <a:schemeClr val="tx1"/>
          </a:solidFill>
          <a:latin typeface="+mn-lt"/>
          <a:ea typeface="+mn-ea"/>
          <a:cs typeface="+mn-cs"/>
        </a:defRPr>
      </a:lvl1pPr>
      <a:lvl2pPr marL="365760" algn="l" defTabSz="365760" rtl="0" eaLnBrk="1" latinLnBrk="0" hangingPunct="1">
        <a:defRPr sz="1440" kern="1200">
          <a:solidFill>
            <a:schemeClr val="tx1"/>
          </a:solidFill>
          <a:latin typeface="+mn-lt"/>
          <a:ea typeface="+mn-ea"/>
          <a:cs typeface="+mn-cs"/>
        </a:defRPr>
      </a:lvl2pPr>
      <a:lvl3pPr marL="731520" algn="l" defTabSz="365760" rtl="0" eaLnBrk="1" latinLnBrk="0" hangingPunct="1">
        <a:defRPr sz="1440" kern="1200">
          <a:solidFill>
            <a:schemeClr val="tx1"/>
          </a:solidFill>
          <a:latin typeface="+mn-lt"/>
          <a:ea typeface="+mn-ea"/>
          <a:cs typeface="+mn-cs"/>
        </a:defRPr>
      </a:lvl3pPr>
      <a:lvl4pPr marL="1097280" algn="l" defTabSz="365760" rtl="0" eaLnBrk="1" latinLnBrk="0" hangingPunct="1">
        <a:defRPr sz="1440" kern="1200">
          <a:solidFill>
            <a:schemeClr val="tx1"/>
          </a:solidFill>
          <a:latin typeface="+mn-lt"/>
          <a:ea typeface="+mn-ea"/>
          <a:cs typeface="+mn-cs"/>
        </a:defRPr>
      </a:lvl4pPr>
      <a:lvl5pPr marL="1463040" algn="l" defTabSz="365760" rtl="0" eaLnBrk="1" latinLnBrk="0" hangingPunct="1">
        <a:defRPr sz="1440" kern="1200">
          <a:solidFill>
            <a:schemeClr val="tx1"/>
          </a:solidFill>
          <a:latin typeface="+mn-lt"/>
          <a:ea typeface="+mn-ea"/>
          <a:cs typeface="+mn-cs"/>
        </a:defRPr>
      </a:lvl5pPr>
      <a:lvl6pPr marL="1828800" algn="l" defTabSz="365760" rtl="0" eaLnBrk="1" latinLnBrk="0" hangingPunct="1">
        <a:defRPr sz="1440" kern="1200">
          <a:solidFill>
            <a:schemeClr val="tx1"/>
          </a:solidFill>
          <a:latin typeface="+mn-lt"/>
          <a:ea typeface="+mn-ea"/>
          <a:cs typeface="+mn-cs"/>
        </a:defRPr>
      </a:lvl6pPr>
      <a:lvl7pPr marL="2194560" algn="l" defTabSz="365760" rtl="0" eaLnBrk="1" latinLnBrk="0" hangingPunct="1">
        <a:defRPr sz="1440" kern="1200">
          <a:solidFill>
            <a:schemeClr val="tx1"/>
          </a:solidFill>
          <a:latin typeface="+mn-lt"/>
          <a:ea typeface="+mn-ea"/>
          <a:cs typeface="+mn-cs"/>
        </a:defRPr>
      </a:lvl7pPr>
      <a:lvl8pPr marL="2560320" algn="l" defTabSz="365760" rtl="0" eaLnBrk="1" latinLnBrk="0" hangingPunct="1">
        <a:defRPr sz="1440" kern="1200">
          <a:solidFill>
            <a:schemeClr val="tx1"/>
          </a:solidFill>
          <a:latin typeface="+mn-lt"/>
          <a:ea typeface="+mn-ea"/>
          <a:cs typeface="+mn-cs"/>
        </a:defRPr>
      </a:lvl8pPr>
      <a:lvl9pPr marL="2926080" algn="l" defTabSz="36576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hyperlink" Target="mailto:CCBHC@samhsa.hhs.gov" TargetMode="External"/><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31.jp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11.xml"/><Relationship Id="rId16" Type="http://schemas.openxmlformats.org/officeDocument/2006/relationships/image" Target="../media/image42.png"/><Relationship Id="rId20"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0.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29.png"/><Relationship Id="rId9" Type="http://schemas.openxmlformats.org/officeDocument/2006/relationships/image" Target="../media/image35.svg"/><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hyperlink" Target="https://www.samhsa.gov/sites/default/files/ccbhc-criteria-2023.pdf" TargetMode="External"/><Relationship Id="rId2" Type="http://schemas.openxmlformats.org/officeDocument/2006/relationships/image" Target="../media/image18.png"/><Relationship Id="rId1" Type="http://schemas.openxmlformats.org/officeDocument/2006/relationships/slideLayout" Target="../slideLayouts/slideLayout36.xml"/><Relationship Id="rId4" Type="http://schemas.openxmlformats.org/officeDocument/2006/relationships/hyperlink" Target="https://www.samhsa.gov/sites/default/files/programs_campaigns/ccbhc-criteria.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rot="-5400000">
            <a:off x="3938155" y="1529810"/>
            <a:ext cx="1874685" cy="9750994"/>
          </a:xfrm>
          <a:custGeom>
            <a:avLst/>
            <a:gdLst/>
            <a:ahLst/>
            <a:cxnLst/>
            <a:rect l="l" t="t" r="r" b="b"/>
            <a:pathLst>
              <a:path w="908938" h="7249810" extrusionOk="0">
                <a:moveTo>
                  <a:pt x="0" y="0"/>
                </a:moveTo>
                <a:lnTo>
                  <a:pt x="908938" y="0"/>
                </a:lnTo>
                <a:lnTo>
                  <a:pt x="908938" y="7249810"/>
                </a:lnTo>
                <a:lnTo>
                  <a:pt x="0" y="7249810"/>
                </a:lnTo>
                <a:close/>
              </a:path>
            </a:pathLst>
          </a:custGeom>
          <a:solidFill>
            <a:srgbClr val="17A7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1"/>
          <p:cNvSpPr/>
          <p:nvPr/>
        </p:nvSpPr>
        <p:spPr>
          <a:xfrm>
            <a:off x="2346303" y="583973"/>
            <a:ext cx="4679524" cy="1272162"/>
          </a:xfrm>
          <a:custGeom>
            <a:avLst/>
            <a:gdLst/>
            <a:ahLst/>
            <a:cxnLst/>
            <a:rect l="l" t="t" r="r" b="b"/>
            <a:pathLst>
              <a:path w="4679524" h="1272162" extrusionOk="0">
                <a:moveTo>
                  <a:pt x="0" y="0"/>
                </a:moveTo>
                <a:lnTo>
                  <a:pt x="4679524" y="0"/>
                </a:lnTo>
                <a:lnTo>
                  <a:pt x="4679524" y="1272162"/>
                </a:lnTo>
                <a:lnTo>
                  <a:pt x="0" y="127216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1"/>
          <p:cNvSpPr txBox="1"/>
          <p:nvPr/>
        </p:nvSpPr>
        <p:spPr>
          <a:xfrm>
            <a:off x="0" y="2587357"/>
            <a:ext cx="9750995" cy="1809726"/>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800" dirty="0">
                <a:solidFill>
                  <a:srgbClr val="000000"/>
                </a:solidFill>
                <a:latin typeface="Montserrat SemiBold"/>
                <a:ea typeface="Montserrat SemiBold"/>
                <a:cs typeface="Montserrat SemiBold"/>
                <a:sym typeface="Montserrat SemiBold"/>
              </a:rPr>
              <a:t>Emerging Issues Webinar: </a:t>
            </a:r>
          </a:p>
          <a:p>
            <a:pPr marL="0" marR="0" lvl="0" indent="0" algn="ctr" rtl="0">
              <a:lnSpc>
                <a:spcPct val="140000"/>
              </a:lnSpc>
              <a:spcBef>
                <a:spcPts val="0"/>
              </a:spcBef>
              <a:spcAft>
                <a:spcPts val="0"/>
              </a:spcAft>
              <a:buNone/>
            </a:pPr>
            <a:r>
              <a:rPr lang="en-US" sz="2800" dirty="0">
                <a:solidFill>
                  <a:srgbClr val="000000"/>
                </a:solidFill>
                <a:latin typeface="Montserrat SemiBold"/>
                <a:ea typeface="Montserrat SemiBold"/>
                <a:cs typeface="Montserrat SemiBold"/>
                <a:sym typeface="Montserrat SemiBold"/>
              </a:rPr>
              <a:t>Behavioral Health Opportunities and Challenges </a:t>
            </a:r>
          </a:p>
          <a:p>
            <a:pPr marL="0" marR="0" lvl="0" indent="0" algn="ctr" rtl="0">
              <a:lnSpc>
                <a:spcPct val="140000"/>
              </a:lnSpc>
              <a:spcBef>
                <a:spcPts val="0"/>
              </a:spcBef>
              <a:spcAft>
                <a:spcPts val="0"/>
              </a:spcAft>
              <a:buNone/>
            </a:pPr>
            <a:r>
              <a:rPr lang="en-US" sz="2800" dirty="0">
                <a:solidFill>
                  <a:srgbClr val="000000"/>
                </a:solidFill>
                <a:latin typeface="Montserrat SemiBold"/>
                <a:ea typeface="Montserrat SemiBold"/>
                <a:cs typeface="Montserrat SemiBold"/>
                <a:sym typeface="Montserrat SemiBold"/>
              </a:rPr>
              <a:t>for FQHCs and CCBHCs</a:t>
            </a:r>
          </a:p>
        </p:txBody>
      </p:sp>
      <p:sp>
        <p:nvSpPr>
          <p:cNvPr id="87" name="Google Shape;87;p1"/>
          <p:cNvSpPr txBox="1"/>
          <p:nvPr/>
        </p:nvSpPr>
        <p:spPr>
          <a:xfrm>
            <a:off x="0" y="5491525"/>
            <a:ext cx="9753600" cy="1809726"/>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dirty="0">
                <a:solidFill>
                  <a:srgbClr val="FFFFFF"/>
                </a:solidFill>
                <a:latin typeface="Montserrat SemiBold"/>
                <a:ea typeface="Montserrat SemiBold"/>
                <a:cs typeface="Montserrat SemiBold"/>
                <a:sym typeface="Montserrat SemiBold"/>
              </a:rPr>
              <a:t>October 8, 2024</a:t>
            </a:r>
            <a:endParaRPr sz="2400" dirty="0">
              <a:solidFill>
                <a:srgbClr val="FFFFFF"/>
              </a:solidFill>
              <a:latin typeface="Montserrat SemiBold"/>
              <a:ea typeface="Montserrat SemiBold"/>
              <a:cs typeface="Montserrat SemiBold"/>
              <a:sym typeface="Montserrat SemiBold"/>
            </a:endParaRPr>
          </a:p>
          <a:p>
            <a:pPr marL="0" marR="0" lvl="0" indent="0" algn="ctr" rtl="0">
              <a:lnSpc>
                <a:spcPct val="139958"/>
              </a:lnSpc>
              <a:spcBef>
                <a:spcPts val="0"/>
              </a:spcBef>
              <a:spcAft>
                <a:spcPts val="0"/>
              </a:spcAft>
              <a:buNone/>
            </a:pPr>
            <a:r>
              <a:rPr lang="en-US" sz="2000" dirty="0">
                <a:solidFill>
                  <a:srgbClr val="FFFFFF"/>
                </a:solidFill>
                <a:latin typeface="Montserrat SemiBold"/>
                <a:ea typeface="Montserrat SemiBold"/>
                <a:cs typeface="Montserrat SemiBold"/>
                <a:sym typeface="Montserrat SemiBold"/>
              </a:rPr>
              <a:t>12:00 p.m. – 1:00 p.m. ET</a:t>
            </a:r>
            <a:br>
              <a:rPr lang="en-US" sz="2000" dirty="0">
                <a:solidFill>
                  <a:srgbClr val="FFFFFF"/>
                </a:solidFill>
                <a:latin typeface="Montserrat SemiBold"/>
                <a:ea typeface="Montserrat SemiBold"/>
                <a:cs typeface="Montserrat SemiBold"/>
                <a:sym typeface="Montserrat SemiBold"/>
              </a:rPr>
            </a:br>
            <a:br>
              <a:rPr lang="en-US" sz="1800" dirty="0">
                <a:solidFill>
                  <a:srgbClr val="FFFFFF"/>
                </a:solidFill>
                <a:latin typeface="Montserrat SemiBold"/>
                <a:ea typeface="Montserrat SemiBold"/>
                <a:cs typeface="Montserrat SemiBold"/>
                <a:sym typeface="Montserrat SemiBold"/>
              </a:rPr>
            </a:br>
            <a:r>
              <a:rPr lang="en-US" sz="2000" dirty="0">
                <a:solidFill>
                  <a:srgbClr val="FFFFFF"/>
                </a:solidFill>
                <a:latin typeface="Montserrat SemiBold"/>
                <a:ea typeface="Montserrat SemiBold"/>
                <a:cs typeface="Montserrat SemiBold"/>
                <a:sym typeface="Montserrat SemiBold"/>
              </a:rPr>
              <a:t>This webinar is being recorded. We will begin shortly.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A72910-6544-0928-A652-F832410DA73F}"/>
              </a:ext>
            </a:extLst>
          </p:cNvPr>
          <p:cNvSpPr>
            <a:spLocks noGrp="1"/>
          </p:cNvSpPr>
          <p:nvPr>
            <p:ph idx="1"/>
          </p:nvPr>
        </p:nvSpPr>
        <p:spPr/>
        <p:txBody>
          <a:bodyPr vert="horz" lIns="73152" tIns="36576" rIns="73152" bIns="36576" rtlCol="0" anchor="t">
            <a:normAutofit/>
          </a:bodyPr>
          <a:lstStyle/>
          <a:p>
            <a:pPr marL="0" indent="0">
              <a:spcBef>
                <a:spcPts val="0"/>
              </a:spcBef>
              <a:spcAft>
                <a:spcPts val="480"/>
              </a:spcAft>
              <a:buNone/>
            </a:pPr>
            <a:r>
              <a:rPr lang="en-US" sz="1600" b="1" dirty="0"/>
              <a:t>4.g.1 </a:t>
            </a:r>
            <a:r>
              <a:rPr lang="en-US" sz="1600" dirty="0"/>
              <a:t>- The CCBHC is responsible for outpatient primary care screening and monitoring of key health indicators and health risks. The Medical Director establishes protocols, including for:</a:t>
            </a:r>
          </a:p>
          <a:p>
            <a:pPr>
              <a:spcBef>
                <a:spcPts val="0"/>
              </a:spcBef>
              <a:spcAft>
                <a:spcPts val="480"/>
              </a:spcAft>
            </a:pPr>
            <a:r>
              <a:rPr lang="en-US" sz="1600" dirty="0"/>
              <a:t>HIV and viral hepatitis </a:t>
            </a:r>
          </a:p>
          <a:p>
            <a:pPr>
              <a:spcBef>
                <a:spcPts val="0"/>
              </a:spcBef>
              <a:spcAft>
                <a:spcPts val="480"/>
              </a:spcAft>
            </a:pPr>
            <a:r>
              <a:rPr lang="en-US" sz="1600" dirty="0"/>
              <a:t>Conditions included in CCBHC Quality Measures</a:t>
            </a:r>
          </a:p>
          <a:p>
            <a:pPr>
              <a:spcBef>
                <a:spcPts val="0"/>
              </a:spcBef>
              <a:spcAft>
                <a:spcPts val="480"/>
              </a:spcAft>
            </a:pPr>
            <a:r>
              <a:rPr lang="en-US" sz="1600" dirty="0"/>
              <a:t>Other clinically indicated primary care key health indicators</a:t>
            </a:r>
          </a:p>
          <a:p>
            <a:pPr marL="0" indent="0">
              <a:spcBef>
                <a:spcPts val="0"/>
              </a:spcBef>
              <a:spcAft>
                <a:spcPts val="480"/>
              </a:spcAft>
              <a:buNone/>
            </a:pPr>
            <a:r>
              <a:rPr lang="en-US" sz="1600" b="1" dirty="0"/>
              <a:t>4.g.2 </a:t>
            </a:r>
            <a:r>
              <a:rPr lang="en-US" sz="1600" dirty="0"/>
              <a:t>- The Medical Director will develop organizational protocols to:</a:t>
            </a:r>
          </a:p>
          <a:p>
            <a:pPr>
              <a:spcBef>
                <a:spcPts val="0"/>
              </a:spcBef>
              <a:spcAft>
                <a:spcPts val="480"/>
              </a:spcAft>
            </a:pPr>
            <a:r>
              <a:rPr lang="en-US" sz="1600" dirty="0"/>
              <a:t>Identify people receiving services with chronic diseases</a:t>
            </a:r>
          </a:p>
          <a:p>
            <a:pPr>
              <a:spcBef>
                <a:spcPts val="0"/>
              </a:spcBef>
              <a:spcAft>
                <a:spcPts val="480"/>
              </a:spcAft>
            </a:pPr>
            <a:r>
              <a:rPr lang="en-US" sz="1600" dirty="0"/>
              <a:t>Ensure that people receiving services are asked about physical health symptoms; and </a:t>
            </a:r>
          </a:p>
          <a:p>
            <a:pPr>
              <a:spcBef>
                <a:spcPts val="0"/>
              </a:spcBef>
              <a:spcAft>
                <a:spcPts val="480"/>
              </a:spcAft>
            </a:pPr>
            <a:r>
              <a:rPr lang="en-US" sz="1600" dirty="0"/>
              <a:t>Establish systems for collection and analysis of laboratory samples, fulfilling the requirements of 4.g.</a:t>
            </a:r>
          </a:p>
          <a:p>
            <a:pPr>
              <a:spcBef>
                <a:spcPts val="0"/>
              </a:spcBef>
              <a:spcAft>
                <a:spcPts val="480"/>
              </a:spcAft>
            </a:pPr>
            <a:r>
              <a:rPr lang="en-US" sz="1600" dirty="0"/>
              <a:t>The CCBHC should have the ability to collect biologic samples directly, through a DCO, or through protocols with an independent clinical lab organization, or in coordination with primary care (though the CCBHC maintains responsibility for ensuring screening and monitoring happens).</a:t>
            </a:r>
          </a:p>
          <a:p>
            <a:pPr marL="0" indent="0">
              <a:spcBef>
                <a:spcPts val="0"/>
              </a:spcBef>
              <a:spcAft>
                <a:spcPts val="480"/>
              </a:spcAft>
              <a:buNone/>
            </a:pPr>
            <a:r>
              <a:rPr lang="en-US" sz="1600" b="1" dirty="0"/>
              <a:t>4.g.3 </a:t>
            </a:r>
            <a:r>
              <a:rPr lang="en-US" sz="1600" dirty="0"/>
              <a:t>- The CCBHC will provide ongoing primary care monitoring of health conditions, including:</a:t>
            </a:r>
          </a:p>
          <a:p>
            <a:pPr>
              <a:spcBef>
                <a:spcPts val="0"/>
              </a:spcBef>
              <a:spcAft>
                <a:spcPts val="480"/>
              </a:spcAft>
            </a:pPr>
            <a:r>
              <a:rPr lang="en-US" sz="1600" dirty="0"/>
              <a:t>ensuring individuals have access to primary care services; </a:t>
            </a:r>
          </a:p>
          <a:p>
            <a:pPr>
              <a:spcBef>
                <a:spcPts val="0"/>
              </a:spcBef>
              <a:spcAft>
                <a:spcPts val="480"/>
              </a:spcAft>
            </a:pPr>
            <a:r>
              <a:rPr lang="en-US" sz="1600" dirty="0"/>
              <a:t>ensuring ongoing periodic laboratory testing and physical measurement of health status;  </a:t>
            </a:r>
          </a:p>
          <a:p>
            <a:pPr>
              <a:spcBef>
                <a:spcPts val="0"/>
              </a:spcBef>
              <a:spcAft>
                <a:spcPts val="480"/>
              </a:spcAft>
            </a:pPr>
            <a:r>
              <a:rPr lang="en-US" sz="1600" dirty="0"/>
              <a:t>coordinating care with primary care and specialty health providers; and  </a:t>
            </a:r>
          </a:p>
          <a:p>
            <a:pPr>
              <a:spcBef>
                <a:spcPts val="0"/>
              </a:spcBef>
              <a:spcAft>
                <a:spcPts val="480"/>
              </a:spcAft>
            </a:pPr>
            <a:r>
              <a:rPr lang="en-US" sz="1600" dirty="0"/>
              <a:t>promoting a healthy behavior</a:t>
            </a:r>
          </a:p>
          <a:p>
            <a:pPr>
              <a:spcBef>
                <a:spcPts val="0"/>
              </a:spcBef>
              <a:spcAft>
                <a:spcPts val="480"/>
              </a:spcAft>
            </a:pPr>
            <a:endParaRPr lang="en-US" sz="1280" dirty="0"/>
          </a:p>
          <a:p>
            <a:pPr>
              <a:spcBef>
                <a:spcPts val="0"/>
              </a:spcBef>
              <a:spcAft>
                <a:spcPts val="480"/>
              </a:spcAft>
            </a:pPr>
            <a:endParaRPr lang="en-US" sz="1280" dirty="0"/>
          </a:p>
        </p:txBody>
      </p:sp>
      <p:sp>
        <p:nvSpPr>
          <p:cNvPr id="4" name="Title 3">
            <a:extLst>
              <a:ext uri="{FF2B5EF4-FFF2-40B4-BE49-F238E27FC236}">
                <a16:creationId xmlns:a16="http://schemas.microsoft.com/office/drawing/2014/main" id="{0780552C-AF67-3A43-871A-A918DB44028B}"/>
              </a:ext>
            </a:extLst>
          </p:cNvPr>
          <p:cNvSpPr>
            <a:spLocks noGrp="1"/>
          </p:cNvSpPr>
          <p:nvPr>
            <p:ph type="title"/>
          </p:nvPr>
        </p:nvSpPr>
        <p:spPr/>
        <p:txBody>
          <a:bodyPr>
            <a:normAutofit fontScale="90000"/>
          </a:bodyPr>
          <a:lstStyle/>
          <a:p>
            <a:r>
              <a:rPr lang="en-US" dirty="0"/>
              <a:t>Criteria 4.G - Outpatient Clinic Primary Care Screening and Monitoring </a:t>
            </a:r>
          </a:p>
        </p:txBody>
      </p:sp>
    </p:spTree>
    <p:extLst>
      <p:ext uri="{BB962C8B-B14F-4D97-AF65-F5344CB8AC3E}">
        <p14:creationId xmlns:p14="http://schemas.microsoft.com/office/powerpoint/2010/main" val="348848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BF1AF6-1D29-0D83-45BE-81B671B8B117}"/>
              </a:ext>
            </a:extLst>
          </p:cNvPr>
          <p:cNvSpPr>
            <a:spLocks noGrp="1"/>
          </p:cNvSpPr>
          <p:nvPr>
            <p:ph type="title"/>
          </p:nvPr>
        </p:nvSpPr>
        <p:spPr/>
        <p:txBody>
          <a:bodyPr/>
          <a:lstStyle/>
          <a:p>
            <a:r>
              <a:rPr lang="en-US" dirty="0"/>
              <a:t>How CCBHCs Provide Access to Primary Care</a:t>
            </a:r>
          </a:p>
        </p:txBody>
      </p:sp>
      <p:sp>
        <p:nvSpPr>
          <p:cNvPr id="11" name="TextBox 10">
            <a:extLst>
              <a:ext uri="{FF2B5EF4-FFF2-40B4-BE49-F238E27FC236}">
                <a16:creationId xmlns:a16="http://schemas.microsoft.com/office/drawing/2014/main" id="{420B31AF-AC8F-390E-B954-0104C1FD3432}"/>
              </a:ext>
            </a:extLst>
          </p:cNvPr>
          <p:cNvSpPr txBox="1"/>
          <p:nvPr/>
        </p:nvSpPr>
        <p:spPr>
          <a:xfrm>
            <a:off x="418011" y="5895703"/>
            <a:ext cx="4754880" cy="313932"/>
          </a:xfrm>
          <a:prstGeom prst="rect">
            <a:avLst/>
          </a:prstGeom>
          <a:noFill/>
        </p:spPr>
        <p:txBody>
          <a:bodyPr wrap="square" rtlCol="0">
            <a:spAutoFit/>
          </a:bodyPr>
          <a:lstStyle/>
          <a:p>
            <a:pPr defTabSz="731520">
              <a:buClrTx/>
            </a:pPr>
            <a:r>
              <a:rPr lang="en-US" sz="1440" kern="1200" dirty="0">
                <a:solidFill>
                  <a:prstClr val="black"/>
                </a:solidFill>
                <a:latin typeface="Calibri"/>
                <a:ea typeface="Calibri"/>
                <a:cs typeface="Calibri"/>
              </a:rPr>
              <a:t>Source:  </a:t>
            </a:r>
            <a:r>
              <a:rPr lang="en-US" sz="1440" kern="1200" dirty="0">
                <a:solidFill>
                  <a:prstClr val="black"/>
                </a:solidFill>
                <a:latin typeface="Calibri"/>
                <a:ea typeface="+mn-ea"/>
                <a:cs typeface="+mn-cs"/>
              </a:rPr>
              <a:t>2024 National Council Impact Survey of 346 CCBHCs</a:t>
            </a:r>
          </a:p>
        </p:txBody>
      </p:sp>
      <p:graphicFrame>
        <p:nvGraphicFramePr>
          <p:cNvPr id="2" name="Chart 1">
            <a:extLst>
              <a:ext uri="{FF2B5EF4-FFF2-40B4-BE49-F238E27FC236}">
                <a16:creationId xmlns:a16="http://schemas.microsoft.com/office/drawing/2014/main" id="{956F5D09-2CE3-CEB4-7938-2198239E30BF}"/>
              </a:ext>
            </a:extLst>
          </p:cNvPr>
          <p:cNvGraphicFramePr>
            <a:graphicFrameLocks/>
          </p:cNvGraphicFramePr>
          <p:nvPr>
            <p:extLst>
              <p:ext uri="{D42A27DB-BD31-4B8C-83A1-F6EECF244321}">
                <p14:modId xmlns:p14="http://schemas.microsoft.com/office/powerpoint/2010/main" val="2892106301"/>
              </p:ext>
            </p:extLst>
          </p:nvPr>
        </p:nvGraphicFramePr>
        <p:xfrm>
          <a:off x="272196" y="1696957"/>
          <a:ext cx="9265920" cy="40157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616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B05928-1BEC-4B1B-9802-C6EBF686C1B1}"/>
              </a:ext>
            </a:extLst>
          </p:cNvPr>
          <p:cNvSpPr>
            <a:spLocks noGrp="1"/>
          </p:cNvSpPr>
          <p:nvPr>
            <p:ph type="title"/>
          </p:nvPr>
        </p:nvSpPr>
        <p:spPr/>
        <p:txBody>
          <a:bodyPr/>
          <a:lstStyle/>
          <a:p>
            <a:r>
              <a:rPr lang="en-US" dirty="0"/>
              <a:t>Discussion/Questions</a:t>
            </a:r>
          </a:p>
        </p:txBody>
      </p:sp>
      <p:pic>
        <p:nvPicPr>
          <p:cNvPr id="2050" name="Picture 2" descr="What is a good question? | Dragonfly Training">
            <a:extLst>
              <a:ext uri="{FF2B5EF4-FFF2-40B4-BE49-F238E27FC236}">
                <a16:creationId xmlns:a16="http://schemas.microsoft.com/office/drawing/2014/main" id="{1F167664-AE5D-401C-B2D8-39442CCA9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635" y="1866278"/>
            <a:ext cx="2915322" cy="2915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995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EAC35-67C9-43E0-9D9C-75F99AB8051F}"/>
              </a:ext>
            </a:extLst>
          </p:cNvPr>
          <p:cNvSpPr>
            <a:spLocks noGrp="1"/>
          </p:cNvSpPr>
          <p:nvPr>
            <p:ph type="title"/>
          </p:nvPr>
        </p:nvSpPr>
        <p:spPr/>
        <p:txBody>
          <a:bodyPr>
            <a:normAutofit/>
          </a:bodyPr>
          <a:lstStyle/>
          <a:p>
            <a:r>
              <a:rPr lang="en-US"/>
              <a:t>Thank You</a:t>
            </a:r>
          </a:p>
        </p:txBody>
      </p:sp>
      <p:sp>
        <p:nvSpPr>
          <p:cNvPr id="4" name="Text Placeholder 3">
            <a:extLst>
              <a:ext uri="{FF2B5EF4-FFF2-40B4-BE49-F238E27FC236}">
                <a16:creationId xmlns:a16="http://schemas.microsoft.com/office/drawing/2014/main" id="{356ED311-AC1D-4151-AA87-F7B4C49844C6}"/>
              </a:ext>
            </a:extLst>
          </p:cNvPr>
          <p:cNvSpPr>
            <a:spLocks noGrp="1"/>
          </p:cNvSpPr>
          <p:nvPr>
            <p:ph type="body" sz="quarter" idx="11"/>
          </p:nvPr>
        </p:nvSpPr>
        <p:spPr/>
        <p:txBody>
          <a:bodyPr>
            <a:normAutofit fontScale="85000" lnSpcReduction="20000"/>
          </a:bodyPr>
          <a:lstStyle/>
          <a:p>
            <a:r>
              <a:rPr lang="en-US" dirty="0"/>
              <a:t>SAMHSA’s mission is to lead public health and service delivery efforts that promote mental health, prevent substance misuse, and provide treatments and supports to foster recovery while ensuring equitable access and better outcomes.</a:t>
            </a:r>
            <a:endParaRPr lang="en-US" sz="1920" dirty="0"/>
          </a:p>
        </p:txBody>
      </p:sp>
      <p:sp>
        <p:nvSpPr>
          <p:cNvPr id="5" name="Text Placeholder 4">
            <a:extLst>
              <a:ext uri="{FF2B5EF4-FFF2-40B4-BE49-F238E27FC236}">
                <a16:creationId xmlns:a16="http://schemas.microsoft.com/office/drawing/2014/main" id="{9600D0BF-8B92-4FCC-80EA-BC28AD1ABCFD}"/>
              </a:ext>
            </a:extLst>
          </p:cNvPr>
          <p:cNvSpPr>
            <a:spLocks noGrp="1"/>
          </p:cNvSpPr>
          <p:nvPr>
            <p:ph type="body" sz="quarter" idx="12"/>
          </p:nvPr>
        </p:nvSpPr>
        <p:spPr/>
        <p:txBody>
          <a:bodyPr/>
          <a:lstStyle/>
          <a:p>
            <a:r>
              <a:rPr lang="en-US" b="1" dirty="0">
                <a:solidFill>
                  <a:srgbClr val="0070C0"/>
                </a:solidFill>
              </a:rPr>
              <a:t>Please send questions and input to </a:t>
            </a:r>
            <a:r>
              <a:rPr lang="en-US" b="1" dirty="0">
                <a:solidFill>
                  <a:srgbClr val="0070C0"/>
                </a:solidFill>
                <a:hlinkClick r:id="rId3"/>
              </a:rPr>
              <a:t>CCBHC@samhsa.hhs.gov</a:t>
            </a:r>
            <a:r>
              <a:rPr lang="en-US" b="1" dirty="0">
                <a:solidFill>
                  <a:srgbClr val="0070C0"/>
                </a:solidFill>
              </a:rPr>
              <a:t> </a:t>
            </a:r>
          </a:p>
        </p:txBody>
      </p:sp>
      <p:sp>
        <p:nvSpPr>
          <p:cNvPr id="6" name="Text Placeholder 5">
            <a:extLst>
              <a:ext uri="{FF2B5EF4-FFF2-40B4-BE49-F238E27FC236}">
                <a16:creationId xmlns:a16="http://schemas.microsoft.com/office/drawing/2014/main" id="{B75F95FB-CD47-4F8B-9B38-A667274F8DE7}"/>
              </a:ext>
            </a:extLst>
          </p:cNvPr>
          <p:cNvSpPr>
            <a:spLocks noGrp="1"/>
          </p:cNvSpPr>
          <p:nvPr>
            <p:ph type="body" sz="quarter" idx="13"/>
          </p:nvPr>
        </p:nvSpPr>
        <p:spPr/>
        <p:txBody>
          <a:bodyPr/>
          <a:lstStyle/>
          <a:p>
            <a:r>
              <a:rPr lang="en-US"/>
              <a:t>www.samhsa.gov</a:t>
            </a:r>
          </a:p>
          <a:p>
            <a:endParaRPr lang="en-US"/>
          </a:p>
        </p:txBody>
      </p:sp>
      <p:sp>
        <p:nvSpPr>
          <p:cNvPr id="7" name="Text Placeholder 6">
            <a:extLst>
              <a:ext uri="{FF2B5EF4-FFF2-40B4-BE49-F238E27FC236}">
                <a16:creationId xmlns:a16="http://schemas.microsoft.com/office/drawing/2014/main" id="{4DC8D4B2-EA37-4FBA-BE11-469D055C3EA0}"/>
              </a:ext>
            </a:extLst>
          </p:cNvPr>
          <p:cNvSpPr>
            <a:spLocks noGrp="1"/>
          </p:cNvSpPr>
          <p:nvPr>
            <p:ph type="body" sz="quarter" idx="14"/>
          </p:nvPr>
        </p:nvSpPr>
        <p:spPr/>
        <p:txBody>
          <a:bodyPr/>
          <a:lstStyle/>
          <a:p>
            <a:r>
              <a:rPr lang="en-US"/>
              <a:t>1-877-SAMHSA-7 (1-877-726-4727) ● 1-800-487-4889 (TDD)</a:t>
            </a:r>
          </a:p>
        </p:txBody>
      </p:sp>
    </p:spTree>
    <p:extLst>
      <p:ext uri="{BB962C8B-B14F-4D97-AF65-F5344CB8AC3E}">
        <p14:creationId xmlns:p14="http://schemas.microsoft.com/office/powerpoint/2010/main" val="4233773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
        <p:cNvGrpSpPr/>
        <p:nvPr/>
      </p:nvGrpSpPr>
      <p:grpSpPr>
        <a:xfrm>
          <a:off x="0" y="0"/>
          <a:ext cx="0" cy="0"/>
          <a:chOff x="0" y="0"/>
          <a:chExt cx="0" cy="0"/>
        </a:xfrm>
      </p:grpSpPr>
      <p:sp>
        <p:nvSpPr>
          <p:cNvPr id="92" name="Google Shape;92;p2"/>
          <p:cNvSpPr/>
          <p:nvPr/>
        </p:nvSpPr>
        <p:spPr>
          <a:xfrm>
            <a:off x="0" y="4718986"/>
            <a:ext cx="3377251" cy="2596214"/>
          </a:xfrm>
          <a:custGeom>
            <a:avLst/>
            <a:gdLst/>
            <a:ahLst/>
            <a:cxnLst/>
            <a:rect l="l" t="t" r="r" b="b"/>
            <a:pathLst>
              <a:path w="3377251" h="2596214" extrusionOk="0">
                <a:moveTo>
                  <a:pt x="0" y="0"/>
                </a:moveTo>
                <a:lnTo>
                  <a:pt x="3377251" y="0"/>
                </a:lnTo>
                <a:lnTo>
                  <a:pt x="3377251" y="2596214"/>
                </a:lnTo>
                <a:lnTo>
                  <a:pt x="0" y="2596214"/>
                </a:lnTo>
                <a:lnTo>
                  <a:pt x="0" y="0"/>
                </a:lnTo>
                <a:close/>
              </a:path>
            </a:pathLst>
          </a:custGeom>
          <a:blipFill rotWithShape="1">
            <a:blip r:embed="rId3">
              <a:alphaModFix amt="55000"/>
            </a:blip>
            <a:stretch>
              <a:fillRect l="-22715" b="-43841"/>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2"/>
          <p:cNvSpPr/>
          <p:nvPr/>
        </p:nvSpPr>
        <p:spPr>
          <a:xfrm>
            <a:off x="5941696" y="0"/>
            <a:ext cx="6441766" cy="7315200"/>
          </a:xfrm>
          <a:custGeom>
            <a:avLst/>
            <a:gdLst/>
            <a:ahLst/>
            <a:cxnLst/>
            <a:rect l="l" t="t" r="r" b="b"/>
            <a:pathLst>
              <a:path w="6441766" h="7315200" extrusionOk="0">
                <a:moveTo>
                  <a:pt x="0" y="0"/>
                </a:moveTo>
                <a:lnTo>
                  <a:pt x="6441766" y="0"/>
                </a:lnTo>
                <a:lnTo>
                  <a:pt x="6441766" y="7315200"/>
                </a:lnTo>
                <a:lnTo>
                  <a:pt x="0" y="7315200"/>
                </a:lnTo>
                <a:lnTo>
                  <a:pt x="0" y="0"/>
                </a:lnTo>
                <a:close/>
              </a:path>
            </a:pathLst>
          </a:custGeom>
          <a:blipFill rotWithShape="1">
            <a:blip r:embed="rId4">
              <a:alphaModFix/>
            </a:blip>
            <a:stretch>
              <a:fillRect l="-62020" r="-8099"/>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94;p2"/>
          <p:cNvSpPr/>
          <p:nvPr/>
        </p:nvSpPr>
        <p:spPr>
          <a:xfrm>
            <a:off x="5875617" y="-156923"/>
            <a:ext cx="3146463" cy="7472123"/>
          </a:xfrm>
          <a:custGeom>
            <a:avLst/>
            <a:gdLst/>
            <a:ahLst/>
            <a:cxnLst/>
            <a:rect l="l" t="t" r="r" b="b"/>
            <a:pathLst>
              <a:path w="4228207" h="10041014" extrusionOk="0">
                <a:moveTo>
                  <a:pt x="4228207" y="10041014"/>
                </a:moveTo>
                <a:lnTo>
                  <a:pt x="0" y="10041014"/>
                </a:lnTo>
                <a:lnTo>
                  <a:pt x="0" y="0"/>
                </a:lnTo>
                <a:lnTo>
                  <a:pt x="4228207" y="10041014"/>
                </a:lnTo>
                <a:close/>
              </a:path>
            </a:pathLst>
          </a:custGeom>
          <a:solidFill>
            <a:srgbClr val="00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95;p2"/>
          <p:cNvSpPr txBox="1"/>
          <p:nvPr/>
        </p:nvSpPr>
        <p:spPr>
          <a:xfrm>
            <a:off x="84667" y="2240606"/>
            <a:ext cx="6916058" cy="150682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2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17A79D"/>
                </a:solidFill>
                <a:effectLst/>
                <a:uLnTx/>
                <a:uFillTx/>
                <a:latin typeface="Montserrat SemiBold"/>
                <a:cs typeface="Arial"/>
                <a:sym typeface="Montserrat SemiBold"/>
              </a:rPr>
              <a:t>Kirsten Beronio</a:t>
            </a:r>
          </a:p>
          <a:p>
            <a:pPr marL="0" marR="0" lvl="0" indent="0" algn="ctr" defTabSz="914400" rtl="0" eaLnBrk="1" fontAlgn="auto" latinLnBrk="0" hangingPunct="1">
              <a:lnSpc>
                <a:spcPct val="102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17A79D"/>
                </a:solidFill>
                <a:effectLst/>
                <a:uLnTx/>
                <a:uFillTx/>
                <a:latin typeface="Montserrat SemiBold"/>
                <a:cs typeface="Arial"/>
                <a:sym typeface="Montserrat SemiBold"/>
              </a:rPr>
              <a:t>Center for Medicaid &amp; CHIP Services </a:t>
            </a:r>
          </a:p>
          <a:p>
            <a:pPr marL="0" marR="0" lvl="0" indent="0" algn="ctr" defTabSz="914400" rtl="0" eaLnBrk="1" fontAlgn="auto" latinLnBrk="0" hangingPunct="1">
              <a:lnSpc>
                <a:spcPct val="102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17A79D"/>
                </a:solidFill>
                <a:effectLst/>
                <a:uLnTx/>
                <a:uFillTx/>
                <a:latin typeface="Montserrat SemiBold"/>
                <a:cs typeface="Arial"/>
                <a:sym typeface="Montserrat SemiBold"/>
              </a:rPr>
              <a:t>CMS</a:t>
            </a:r>
          </a:p>
        </p:txBody>
      </p:sp>
    </p:spTree>
    <p:extLst>
      <p:ext uri="{BB962C8B-B14F-4D97-AF65-F5344CB8AC3E}">
        <p14:creationId xmlns:p14="http://schemas.microsoft.com/office/powerpoint/2010/main" val="173236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E547D-7E5B-43F8-BB52-6EF4F6168273}"/>
              </a:ext>
            </a:extLst>
          </p:cNvPr>
          <p:cNvPicPr/>
          <p:nvPr/>
        </p:nvPicPr>
        <p:blipFill rotWithShape="1">
          <a:blip r:embed="rId2"/>
          <a:srcRect l="26042" t="46605" r="19653" b="26851"/>
          <a:stretch/>
        </p:blipFill>
        <p:spPr bwMode="auto">
          <a:xfrm>
            <a:off x="853440" y="1291472"/>
            <a:ext cx="7924800" cy="2917105"/>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41F3B279-08C2-370C-2BFE-A6E8832A6E90}"/>
              </a:ext>
            </a:extLst>
          </p:cNvPr>
          <p:cNvSpPr txBox="1"/>
          <p:nvPr/>
        </p:nvSpPr>
        <p:spPr>
          <a:xfrm>
            <a:off x="853440" y="4739639"/>
            <a:ext cx="7612380" cy="781752"/>
          </a:xfrm>
          <a:prstGeom prst="rect">
            <a:avLst/>
          </a:prstGeom>
          <a:noFill/>
        </p:spPr>
        <p:txBody>
          <a:bodyPr wrap="square" rtlCol="0">
            <a:spAutoFit/>
          </a:bodyPr>
          <a:lstStyle/>
          <a:p>
            <a:pPr defTabSz="365760">
              <a:buClrTx/>
            </a:pPr>
            <a:r>
              <a:rPr lang="en-US" sz="2240" kern="1200" dirty="0">
                <a:solidFill>
                  <a:prstClr val="black"/>
                </a:solidFill>
                <a:effectLst>
                  <a:outerShdw blurRad="38100" dist="38100" dir="2700000" algn="tl">
                    <a:srgbClr val="000000">
                      <a:alpha val="43137"/>
                    </a:srgbClr>
                  </a:outerShdw>
                </a:effectLst>
                <a:latin typeface="Calibri" panose="020F0502020204030204"/>
                <a:ea typeface="+mn-ea"/>
                <a:cs typeface="+mn-cs"/>
              </a:rPr>
              <a:t>Centers for Medicare &amp; Medicaid Services</a:t>
            </a:r>
          </a:p>
          <a:p>
            <a:pPr defTabSz="365760">
              <a:buClrTx/>
            </a:pPr>
            <a:endParaRPr lang="en-US" sz="2240" kern="1200"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p:pic>
        <p:nvPicPr>
          <p:cNvPr id="3" name="Picture 2">
            <a:extLst>
              <a:ext uri="{FF2B5EF4-FFF2-40B4-BE49-F238E27FC236}">
                <a16:creationId xmlns:a16="http://schemas.microsoft.com/office/drawing/2014/main" id="{E695B819-B693-2749-F7E8-2DC5D088D7E1}"/>
              </a:ext>
            </a:extLst>
          </p:cNvPr>
          <p:cNvPicPr>
            <a:picLocks noChangeAspect="1"/>
          </p:cNvPicPr>
          <p:nvPr/>
        </p:nvPicPr>
        <p:blipFill rotWithShape="1">
          <a:blip r:embed="rId3"/>
          <a:srcRect l="35833" t="24353" r="47604" b="60647"/>
          <a:stretch/>
        </p:blipFill>
        <p:spPr bwMode="auto">
          <a:xfrm>
            <a:off x="7437120" y="4470678"/>
            <a:ext cx="1615440" cy="8229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9024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72" y="582250"/>
            <a:ext cx="8821468" cy="708660"/>
          </a:xfrm>
        </p:spPr>
        <p:txBody>
          <a:bodyPr>
            <a:normAutofit fontScale="90000"/>
          </a:bodyPr>
          <a:lstStyle/>
          <a:p>
            <a:pPr algn="ctr"/>
            <a:r>
              <a:rPr lang="en-US" sz="3440" dirty="0"/>
              <a:t>Summary of CCBHC Prospective Payment System (PPS)</a:t>
            </a:r>
          </a:p>
        </p:txBody>
      </p:sp>
      <p:sp>
        <p:nvSpPr>
          <p:cNvPr id="3" name="Content Placeholder 2"/>
          <p:cNvSpPr>
            <a:spLocks noGrp="1"/>
          </p:cNvSpPr>
          <p:nvPr>
            <p:ph idx="1"/>
          </p:nvPr>
        </p:nvSpPr>
        <p:spPr>
          <a:xfrm>
            <a:off x="574172" y="1673689"/>
            <a:ext cx="8491137" cy="3808429"/>
          </a:xfrm>
        </p:spPr>
        <p:txBody>
          <a:bodyPr>
            <a:noAutofit/>
          </a:bodyPr>
          <a:lstStyle/>
          <a:p>
            <a:pPr marL="0" indent="0">
              <a:buNone/>
            </a:pPr>
            <a:r>
              <a:rPr lang="en-US" dirty="0"/>
              <a:t>Section 223 of the Protecting Access Medicare Act of 2014 (PAMA) authorized (4/1/2014): </a:t>
            </a:r>
          </a:p>
          <a:p>
            <a:pPr marL="322580" indent="-322580">
              <a:buFont typeface="Wingdings" panose="05000000000000000000" pitchFamily="2" charset="2"/>
              <a:buChar char="§"/>
            </a:pPr>
            <a:r>
              <a:rPr lang="en-US" dirty="0">
                <a:solidFill>
                  <a:schemeClr val="tx1"/>
                </a:solidFill>
              </a:rPr>
              <a:t>The development of a prospective payment system (PPS) for testing under Demonstration programs that takes into consideration the total expected cost of providing comprehensive services to all individuals who seek care from a CCBHC (section 223(b)).</a:t>
            </a:r>
          </a:p>
          <a:p>
            <a:pPr marL="275590" indent="-275590">
              <a:buFont typeface="Wingdings" panose="05000000000000000000" pitchFamily="2" charset="2"/>
              <a:buChar char="§"/>
            </a:pPr>
            <a:r>
              <a:rPr lang="en-US" dirty="0"/>
              <a:t>The PPS being only applicable to medical assistance for mental health services furnished by a CCBHC participating in a demonstration program(section 223 (b)(1)). </a:t>
            </a:r>
          </a:p>
          <a:p>
            <a:pPr marL="275590" indent="-275590">
              <a:buFont typeface="Wingdings" panose="05000000000000000000" pitchFamily="2" charset="2"/>
              <a:buChar char="§"/>
            </a:pPr>
            <a:r>
              <a:rPr lang="en-US" kern="100" dirty="0">
                <a:effectLst/>
                <a:latin typeface="Aptos" panose="020B0004020202020204" pitchFamily="34" charset="0"/>
                <a:ea typeface="Aptos" panose="020B0004020202020204" pitchFamily="34" charset="0"/>
                <a:cs typeface="Times New Roman" panose="02020603050405020304" pitchFamily="18" charset="0"/>
              </a:rPr>
              <a:t>No payments made for inpatient care, residential treatment, room and board expenses, or any other non-ambulatory services, as determined by </a:t>
            </a:r>
            <a:r>
              <a:rPr lang="en-US" kern="100" dirty="0">
                <a:latin typeface="Aptos" panose="020B0004020202020204" pitchFamily="34" charset="0"/>
                <a:ea typeface="Aptos" panose="020B0004020202020204" pitchFamily="34" charset="0"/>
                <a:cs typeface="Times New Roman" panose="02020603050405020304" pitchFamily="18" charset="0"/>
              </a:rPr>
              <a:t>the Secretary (section 223 (2)(A)).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275590" indent="-275590">
              <a:buFont typeface="Wingdings" panose="05000000000000000000" pitchFamily="2" charset="2"/>
              <a:buChar char="§"/>
            </a:pPr>
            <a:r>
              <a:rPr lang="en-US" kern="100" dirty="0">
                <a:effectLst/>
                <a:latin typeface="Aptos" panose="020B0004020202020204" pitchFamily="34" charset="0"/>
                <a:ea typeface="Aptos" panose="020B0004020202020204" pitchFamily="34" charset="0"/>
                <a:cs typeface="Times New Roman" panose="02020603050405020304" pitchFamily="18" charset="0"/>
              </a:rPr>
              <a:t>No payments made to satellite facilities of CCBHCs if such facilities are established after the date of </a:t>
            </a:r>
            <a:r>
              <a:rPr lang="en-US" kern="100" dirty="0">
                <a:latin typeface="Aptos" panose="020B0004020202020204" pitchFamily="34" charset="0"/>
                <a:ea typeface="Aptos" panose="020B0004020202020204" pitchFamily="34" charset="0"/>
                <a:cs typeface="Times New Roman" panose="02020603050405020304" pitchFamily="18" charset="0"/>
              </a:rPr>
              <a:t>enactment (223(2)(B)).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a:spcBef>
                <a:spcPts val="0"/>
              </a:spcBef>
              <a:spcAft>
                <a:spcPts val="0"/>
              </a:spcAft>
            </a:pPr>
            <a:r>
              <a:rPr lang="en-US" sz="1440" kern="100" dirty="0">
                <a:latin typeface="Aptos" panose="020B0004020202020204" pitchFamily="34" charset="0"/>
                <a:ea typeface="Aptos" panose="020B0004020202020204" pitchFamily="34" charset="0"/>
                <a:cs typeface="Times New Roman" panose="02020603050405020304" pitchFamily="18" charset="0"/>
              </a:rPr>
              <a:t> </a:t>
            </a:r>
          </a:p>
          <a:p>
            <a:pPr>
              <a:spcBef>
                <a:spcPts val="0"/>
              </a:spcBef>
              <a:spcAft>
                <a:spcPts val="0"/>
              </a:spcAft>
              <a:tabLst>
                <a:tab pos="465328" algn="l"/>
                <a:tab pos="930656" algn="l"/>
                <a:tab pos="1395984" algn="l"/>
                <a:tab pos="1861312" algn="l"/>
                <a:tab pos="2326640" algn="l"/>
                <a:tab pos="2791968" algn="l"/>
                <a:tab pos="3257296" algn="l"/>
                <a:tab pos="3722624" algn="l"/>
                <a:tab pos="4187952" algn="l"/>
                <a:tab pos="4653280" algn="l"/>
                <a:tab pos="5118608" algn="l"/>
                <a:tab pos="5583936" algn="l"/>
                <a:tab pos="6049264" algn="l"/>
                <a:tab pos="6514592" algn="l"/>
                <a:tab pos="6979920" algn="l"/>
                <a:tab pos="7445248" algn="l"/>
              </a:tabLst>
            </a:pPr>
            <a:endParaRPr lang="en-US" dirty="0">
              <a:effectLst/>
              <a:highlight>
                <a:srgbClr val="FFFFFF"/>
              </a:highlight>
              <a:ea typeface="Calibri" panose="020F0502020204030204" pitchFamily="34" charset="0"/>
              <a:cs typeface="Times New Roman" panose="02020603050405020304" pitchFamily="18" charset="0"/>
            </a:endParaRPr>
          </a:p>
          <a:p>
            <a:pPr>
              <a:spcBef>
                <a:spcPts val="0"/>
              </a:spcBef>
              <a:spcAft>
                <a:spcPts val="0"/>
              </a:spcAft>
              <a:tabLst>
                <a:tab pos="465328" algn="l"/>
                <a:tab pos="930656" algn="l"/>
                <a:tab pos="1395984" algn="l"/>
                <a:tab pos="1861312" algn="l"/>
                <a:tab pos="2326640" algn="l"/>
                <a:tab pos="2791968" algn="l"/>
                <a:tab pos="3257296" algn="l"/>
                <a:tab pos="3722624" algn="l"/>
                <a:tab pos="4187952" algn="l"/>
                <a:tab pos="4653280" algn="l"/>
                <a:tab pos="5118608" algn="l"/>
                <a:tab pos="5583936" algn="l"/>
                <a:tab pos="6049264" algn="l"/>
                <a:tab pos="6514592" algn="l"/>
                <a:tab pos="6979920" algn="l"/>
                <a:tab pos="7445248" algn="l"/>
              </a:tabLst>
            </a:pPr>
            <a:endParaRPr lang="en-US" dirty="0"/>
          </a:p>
        </p:txBody>
      </p:sp>
    </p:spTree>
    <p:extLst>
      <p:ext uri="{BB962C8B-B14F-4D97-AF65-F5344CB8AC3E}">
        <p14:creationId xmlns:p14="http://schemas.microsoft.com/office/powerpoint/2010/main" val="1678905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82AC-5E95-E0D9-D020-43EAB5D2B7E7}"/>
              </a:ext>
            </a:extLst>
          </p:cNvPr>
          <p:cNvSpPr>
            <a:spLocks noGrp="1"/>
          </p:cNvSpPr>
          <p:nvPr>
            <p:ph type="title"/>
          </p:nvPr>
        </p:nvSpPr>
        <p:spPr>
          <a:xfrm>
            <a:off x="834280" y="379120"/>
            <a:ext cx="8046720" cy="942750"/>
          </a:xfrm>
        </p:spPr>
        <p:txBody>
          <a:bodyPr/>
          <a:lstStyle/>
          <a:p>
            <a:r>
              <a:rPr lang="en-US" dirty="0"/>
              <a:t>Applicable CCBHC FMAP Rates</a:t>
            </a:r>
          </a:p>
        </p:txBody>
      </p:sp>
      <p:sp>
        <p:nvSpPr>
          <p:cNvPr id="4" name="TextBox 3">
            <a:extLst>
              <a:ext uri="{FF2B5EF4-FFF2-40B4-BE49-F238E27FC236}">
                <a16:creationId xmlns:a16="http://schemas.microsoft.com/office/drawing/2014/main" id="{0D886156-78DA-EB67-3BFA-BA00AA500FB5}"/>
              </a:ext>
            </a:extLst>
          </p:cNvPr>
          <p:cNvSpPr txBox="1"/>
          <p:nvPr/>
        </p:nvSpPr>
        <p:spPr>
          <a:xfrm>
            <a:off x="148336" y="1814362"/>
            <a:ext cx="9309740" cy="4434163"/>
          </a:xfrm>
          <a:prstGeom prst="rect">
            <a:avLst/>
          </a:prstGeom>
          <a:noFill/>
        </p:spPr>
        <p:txBody>
          <a:bodyPr wrap="square">
            <a:spAutoFit/>
          </a:bodyPr>
          <a:lstStyle/>
          <a:p>
            <a:pPr marL="274320" indent="-274320" defTabSz="365760">
              <a:lnSpc>
                <a:spcPct val="115000"/>
              </a:lnSpc>
              <a:buClrTx/>
              <a:buFont typeface="Symbol" panose="05050102010706020507" pitchFamily="18" charset="2"/>
              <a:buChar char=""/>
            </a:pPr>
            <a:endParaRPr lang="en-US" sz="1440" kern="100" dirty="0">
              <a:solidFill>
                <a:prstClr val="black"/>
              </a:solidFill>
              <a:latin typeface="Arial" panose="020B0604020202020204" pitchFamily="34" charset="0"/>
              <a:ea typeface="Calibri" panose="020F0502020204030204" pitchFamily="34" charset="0"/>
              <a:cs typeface="+mn-cs"/>
            </a:endParaRPr>
          </a:p>
          <a:p>
            <a:pPr marL="274320" indent="-274320" defTabSz="365760">
              <a:lnSpc>
                <a:spcPct val="115000"/>
              </a:lnSpc>
              <a:buClrTx/>
              <a:buFont typeface="Symbol" panose="05050102010706020507" pitchFamily="18" charset="2"/>
              <a:buChar char=""/>
            </a:pPr>
            <a:r>
              <a:rPr lang="en-US" sz="1360" kern="100" dirty="0">
                <a:solidFill>
                  <a:prstClr val="black"/>
                </a:solidFill>
                <a:latin typeface="Arial" panose="020B0604020202020204" pitchFamily="34" charset="0"/>
                <a:ea typeface="Calibri" panose="020F0502020204030204" pitchFamily="34" charset="0"/>
                <a:cs typeface="+mn-cs"/>
              </a:rPr>
              <a:t>Expenditures for CCBHC </a:t>
            </a:r>
            <a:r>
              <a:rPr lang="en-US" sz="1360" b="1" kern="100" dirty="0">
                <a:solidFill>
                  <a:prstClr val="black"/>
                </a:solidFill>
                <a:latin typeface="Arial" panose="020B0604020202020204" pitchFamily="34" charset="0"/>
                <a:ea typeface="Calibri" panose="020F0502020204030204" pitchFamily="34" charset="0"/>
                <a:cs typeface="+mn-cs"/>
              </a:rPr>
              <a:t>medical assistance services </a:t>
            </a:r>
            <a:r>
              <a:rPr lang="en-US" sz="1360" kern="100" dirty="0">
                <a:solidFill>
                  <a:prstClr val="black"/>
                </a:solidFill>
                <a:latin typeface="Arial" panose="020B0604020202020204" pitchFamily="34" charset="0"/>
                <a:ea typeface="Calibri" panose="020F0502020204030204" pitchFamily="34" charset="0"/>
                <a:cs typeface="+mn-cs"/>
              </a:rPr>
              <a:t>are matched at the FMAP rate equivalent to the Children’s Health Insurance Program (CHIP) match at section 2105(b) of the Social Security Act (the Act).</a:t>
            </a:r>
          </a:p>
          <a:p>
            <a:pPr marL="274320" indent="-274320" defTabSz="365760">
              <a:lnSpc>
                <a:spcPct val="115000"/>
              </a:lnSpc>
              <a:buClrTx/>
              <a:buFont typeface="Symbol" panose="05050102010706020507" pitchFamily="18" charset="2"/>
              <a:buChar char=""/>
            </a:pPr>
            <a:endParaRPr lang="en-US" sz="1360" kern="100" dirty="0">
              <a:solidFill>
                <a:prstClr val="black"/>
              </a:solidFill>
              <a:latin typeface="Arial" panose="020B0604020202020204" pitchFamily="34" charset="0"/>
              <a:ea typeface="Calibri" panose="020F0502020204030204" pitchFamily="34" charset="0"/>
              <a:cs typeface="+mn-cs"/>
            </a:endParaRPr>
          </a:p>
          <a:p>
            <a:pPr marL="274320" indent="-274320" defTabSz="365760">
              <a:lnSpc>
                <a:spcPct val="115000"/>
              </a:lnSpc>
              <a:buClrTx/>
              <a:buFont typeface="Symbol" panose="05050102010706020507" pitchFamily="18" charset="2"/>
              <a:buChar char=""/>
            </a:pPr>
            <a:r>
              <a:rPr lang="en-US" sz="1360" kern="100" dirty="0">
                <a:solidFill>
                  <a:prstClr val="black"/>
                </a:solidFill>
                <a:latin typeface="Arial" panose="020B0604020202020204" pitchFamily="34" charset="0"/>
                <a:ea typeface="Calibri" panose="020F0502020204030204" pitchFamily="34" charset="0"/>
                <a:cs typeface="+mn-cs"/>
              </a:rPr>
              <a:t>Expenditures for CCBHC services provided to </a:t>
            </a:r>
            <a:r>
              <a:rPr lang="en-US" sz="1360" b="1" kern="100" dirty="0">
                <a:solidFill>
                  <a:prstClr val="black"/>
                </a:solidFill>
                <a:latin typeface="Arial" panose="020B0604020202020204" pitchFamily="34" charset="0"/>
                <a:ea typeface="Calibri" panose="020F0502020204030204" pitchFamily="34" charset="0"/>
                <a:cs typeface="+mn-cs"/>
              </a:rPr>
              <a:t>Medicaid beneficiaries enrolled in a Medicaid CHIP expansion </a:t>
            </a:r>
            <a:r>
              <a:rPr lang="en-US" sz="1360" kern="100" dirty="0">
                <a:solidFill>
                  <a:prstClr val="black"/>
                </a:solidFill>
                <a:latin typeface="Arial" panose="020B0604020202020204" pitchFamily="34" charset="0"/>
                <a:ea typeface="Calibri" panose="020F0502020204030204" pitchFamily="34" charset="0"/>
                <a:cs typeface="+mn-cs"/>
              </a:rPr>
              <a:t>program, the enhanced FMAP for CHIP expenditures as provided in section 2105(b) of the Social Security Act. </a:t>
            </a:r>
          </a:p>
          <a:p>
            <a:pPr defTabSz="365760">
              <a:lnSpc>
                <a:spcPct val="115000"/>
              </a:lnSpc>
              <a:buClrTx/>
            </a:pPr>
            <a:endParaRPr lang="en-US" sz="1360" kern="100" dirty="0">
              <a:solidFill>
                <a:prstClr val="black"/>
              </a:solidFill>
              <a:latin typeface="Calibri" panose="020F0502020204030204" pitchFamily="34" charset="0"/>
              <a:ea typeface="Calibri" panose="020F0502020204030204" pitchFamily="34" charset="0"/>
              <a:cs typeface="+mn-cs"/>
            </a:endParaRPr>
          </a:p>
          <a:p>
            <a:pPr marL="274320" indent="-274320" defTabSz="365760">
              <a:lnSpc>
                <a:spcPct val="115000"/>
              </a:lnSpc>
              <a:buClrTx/>
              <a:buFont typeface="Symbol" panose="05050102010706020507" pitchFamily="18" charset="2"/>
              <a:buChar char=""/>
            </a:pPr>
            <a:r>
              <a:rPr lang="en-US" sz="1360" kern="100" dirty="0">
                <a:solidFill>
                  <a:prstClr val="black"/>
                </a:solidFill>
                <a:latin typeface="Arial" panose="020B0604020202020204" pitchFamily="34" charset="0"/>
                <a:ea typeface="Calibri" panose="020F0502020204030204" pitchFamily="34" charset="0"/>
                <a:cs typeface="+mn-cs"/>
              </a:rPr>
              <a:t> Expenditures related to Demonstration services provided to </a:t>
            </a:r>
            <a:r>
              <a:rPr lang="en-US" sz="1360" b="1" kern="100" dirty="0">
                <a:solidFill>
                  <a:prstClr val="black"/>
                </a:solidFill>
                <a:latin typeface="Arial" panose="020B0604020202020204" pitchFamily="34" charset="0"/>
                <a:ea typeface="Calibri" panose="020F0502020204030204" pitchFamily="34" charset="0"/>
                <a:cs typeface="+mn-cs"/>
              </a:rPr>
              <a:t>newly eligible </a:t>
            </a:r>
            <a:r>
              <a:rPr lang="en-US" sz="1360" kern="100" dirty="0">
                <a:solidFill>
                  <a:prstClr val="black"/>
                </a:solidFill>
                <a:latin typeface="Arial" panose="020B0604020202020204" pitchFamily="34" charset="0"/>
                <a:ea typeface="Calibri" panose="020F0502020204030204" pitchFamily="34" charset="0"/>
                <a:cs typeface="+mn-cs"/>
              </a:rPr>
              <a:t>individuals described in paragraph (2) of section 1905(y) of the Act, the matching rate applicable under paragraph (1) of that section will apply.</a:t>
            </a:r>
          </a:p>
          <a:p>
            <a:pPr defTabSz="365760">
              <a:lnSpc>
                <a:spcPct val="115000"/>
              </a:lnSpc>
              <a:buClrTx/>
            </a:pPr>
            <a:endParaRPr lang="en-US" sz="1360" kern="100" dirty="0">
              <a:solidFill>
                <a:prstClr val="black"/>
              </a:solidFill>
              <a:latin typeface="Calibri" panose="020F0502020204030204" pitchFamily="34" charset="0"/>
              <a:ea typeface="Calibri" panose="020F0502020204030204" pitchFamily="34" charset="0"/>
              <a:cs typeface="+mn-cs"/>
            </a:endParaRPr>
          </a:p>
          <a:p>
            <a:pPr marL="274320" indent="-274320" defTabSz="365760">
              <a:lnSpc>
                <a:spcPct val="115000"/>
              </a:lnSpc>
              <a:buClrTx/>
              <a:buFont typeface="Symbol" panose="05050102010706020507" pitchFamily="18" charset="2"/>
              <a:buChar char=""/>
            </a:pPr>
            <a:r>
              <a:rPr lang="en-US" sz="1360" kern="100" dirty="0">
                <a:solidFill>
                  <a:prstClr val="black"/>
                </a:solidFill>
                <a:latin typeface="Arial" panose="020B0604020202020204" pitchFamily="34" charset="0"/>
                <a:ea typeface="Calibri" panose="020F0502020204030204" pitchFamily="34" charset="0"/>
                <a:cs typeface="+mn-cs"/>
              </a:rPr>
              <a:t>Expenditures related to qualifying community-based </a:t>
            </a:r>
            <a:r>
              <a:rPr lang="en-US" sz="1360" b="1" kern="100" dirty="0">
                <a:solidFill>
                  <a:prstClr val="black"/>
                </a:solidFill>
                <a:latin typeface="Arial" panose="020B0604020202020204" pitchFamily="34" charset="0"/>
                <a:ea typeface="Calibri" panose="020F0502020204030204" pitchFamily="34" charset="0"/>
                <a:cs typeface="+mn-cs"/>
              </a:rPr>
              <a:t>mobile crisis intervention services </a:t>
            </a:r>
            <a:r>
              <a:rPr lang="en-US" sz="1360" kern="100" dirty="0">
                <a:solidFill>
                  <a:prstClr val="black"/>
                </a:solidFill>
                <a:latin typeface="Arial" panose="020B0604020202020204" pitchFamily="34" charset="0"/>
                <a:ea typeface="Calibri" panose="020F0502020204030204" pitchFamily="34" charset="0"/>
                <a:cs typeface="+mn-cs"/>
              </a:rPr>
              <a:t>as authorized under section 9813 of the ARP Act, may be claimed at an increased FMAP rate of 85 percent for the first 12 fiscal quarters within the five-year period starting April 1, 2022, and ending March 31, 2027 during which a state meets the conditions outlined in Statute to qualify for the increased match. </a:t>
            </a:r>
          </a:p>
          <a:p>
            <a:pPr defTabSz="365760">
              <a:lnSpc>
                <a:spcPct val="115000"/>
              </a:lnSpc>
              <a:buClrTx/>
            </a:pPr>
            <a:endParaRPr lang="en-US" sz="1360" kern="100" dirty="0">
              <a:solidFill>
                <a:prstClr val="black"/>
              </a:solidFill>
              <a:latin typeface="Calibri" panose="020F0502020204030204" pitchFamily="34" charset="0"/>
              <a:ea typeface="Calibri" panose="020F0502020204030204" pitchFamily="34" charset="0"/>
              <a:cs typeface="+mn-cs"/>
            </a:endParaRPr>
          </a:p>
          <a:p>
            <a:pPr marL="274320" indent="-274320" defTabSz="365760">
              <a:lnSpc>
                <a:spcPct val="115000"/>
              </a:lnSpc>
              <a:buClrTx/>
              <a:buFont typeface="Symbol" panose="05050102010706020507" pitchFamily="18" charset="2"/>
              <a:buChar char=""/>
            </a:pPr>
            <a:r>
              <a:rPr lang="en-US" sz="1360" kern="100" dirty="0">
                <a:solidFill>
                  <a:prstClr val="black"/>
                </a:solidFill>
                <a:latin typeface="Arial" panose="020B0604020202020204" pitchFamily="34" charset="0"/>
                <a:ea typeface="Calibri" panose="020F0502020204030204" pitchFamily="34" charset="0"/>
                <a:cs typeface="+mn-cs"/>
              </a:rPr>
              <a:t>Expenditures for services provided by </a:t>
            </a:r>
            <a:r>
              <a:rPr lang="en-US" sz="1360" b="1" kern="100" dirty="0">
                <a:solidFill>
                  <a:prstClr val="black"/>
                </a:solidFill>
                <a:latin typeface="Arial" panose="020B0604020202020204" pitchFamily="34" charset="0"/>
                <a:ea typeface="Calibri" panose="020F0502020204030204" pitchFamily="34" charset="0"/>
                <a:cs typeface="+mn-cs"/>
              </a:rPr>
              <a:t>Indian Health Services (IHS) </a:t>
            </a:r>
            <a:r>
              <a:rPr lang="en-US" sz="1360" kern="100" dirty="0">
                <a:solidFill>
                  <a:prstClr val="black"/>
                </a:solidFill>
                <a:latin typeface="Arial" panose="020B0604020202020204" pitchFamily="34" charset="0"/>
                <a:ea typeface="Calibri" panose="020F0502020204030204" pitchFamily="34" charset="0"/>
                <a:cs typeface="+mn-cs"/>
              </a:rPr>
              <a:t>clinics that are also certified clinics to American Indians and Alaskan Natives (AI/AN) are matched at 100 percent</a:t>
            </a:r>
            <a:r>
              <a:rPr lang="en-US" sz="1440" kern="100" dirty="0">
                <a:solidFill>
                  <a:prstClr val="black"/>
                </a:solidFill>
                <a:latin typeface="Arial" panose="020B0604020202020204" pitchFamily="34" charset="0"/>
                <a:ea typeface="Calibri" panose="020F0502020204030204" pitchFamily="34" charset="0"/>
                <a:cs typeface="+mn-cs"/>
              </a:rPr>
              <a:t>. </a:t>
            </a:r>
            <a:endParaRPr lang="en-US" sz="1440" kern="100" dirty="0">
              <a:solidFill>
                <a:prstClr val="black"/>
              </a:solidFill>
              <a:latin typeface="Calibri" panose="020F0502020204030204" pitchFamily="34" charset="0"/>
              <a:ea typeface="Calibri" panose="020F0502020204030204" pitchFamily="34" charset="0"/>
              <a:cs typeface="+mn-cs"/>
            </a:endParaRPr>
          </a:p>
          <a:p>
            <a:pPr defTabSz="365760">
              <a:buClrTx/>
            </a:pPr>
            <a:r>
              <a:rPr lang="en-US" sz="144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6052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5C35-CAC4-457D-9D95-2DAA725C076A}"/>
              </a:ext>
            </a:extLst>
          </p:cNvPr>
          <p:cNvSpPr>
            <a:spLocks noGrp="1"/>
          </p:cNvSpPr>
          <p:nvPr>
            <p:ph type="title"/>
          </p:nvPr>
        </p:nvSpPr>
        <p:spPr>
          <a:xfrm>
            <a:off x="779853" y="595895"/>
            <a:ext cx="7707355" cy="707062"/>
          </a:xfrm>
        </p:spPr>
        <p:txBody>
          <a:bodyPr>
            <a:noAutofit/>
          </a:bodyPr>
          <a:lstStyle/>
          <a:p>
            <a:r>
              <a:rPr lang="en-US" sz="2880" dirty="0"/>
              <a:t>CCBHC Prospective Payment System (PPS) – Daily Rate</a:t>
            </a:r>
          </a:p>
        </p:txBody>
      </p:sp>
      <p:graphicFrame>
        <p:nvGraphicFramePr>
          <p:cNvPr id="6" name="Table 151" descr="The key elements of CC PPS-1 and CC PPS-2 that were just addressed are reflected in this table. As you can see, the base rate differs between the two, with CC PPS-1 being daily, while CC PPS-2 is monthly. &#10;&#10;Both methods have the option of using either MEI or rebasing for developing Demo Year 2 rates. &#10;&#10;Additionally, this table highlights the requirements for CC PPS-2 to develop separate rates specific to clinic users with certain conditions (in row two), and the development of outlier payments (in row 4). While CC PPS-1 includes one flat rate for all CCBHC services. &#10;&#10;Finally, we see that Quality Bonus Payments are optional under CC PPS-1 but required under CC PPS-2.&#10;">
            <a:extLst>
              <a:ext uri="{FF2B5EF4-FFF2-40B4-BE49-F238E27FC236}">
                <a16:creationId xmlns:a16="http://schemas.microsoft.com/office/drawing/2014/main" id="{74B35A73-4563-D485-460F-7C9D6E74FBE6}"/>
              </a:ext>
            </a:extLst>
          </p:cNvPr>
          <p:cNvGraphicFramePr>
            <a:graphicFrameLocks noGrp="1"/>
          </p:cNvGraphicFramePr>
          <p:nvPr>
            <p:ph idx="1"/>
          </p:nvPr>
        </p:nvGraphicFramePr>
        <p:xfrm>
          <a:off x="877824" y="2129624"/>
          <a:ext cx="8223900" cy="3698135"/>
        </p:xfrm>
        <a:graphic>
          <a:graphicData uri="http://schemas.openxmlformats.org/drawingml/2006/table">
            <a:tbl>
              <a:tblPr firstRow="1"/>
              <a:tblGrid>
                <a:gridCol w="2033658">
                  <a:extLst>
                    <a:ext uri="{9D8B030D-6E8A-4147-A177-3AD203B41FA5}">
                      <a16:colId xmlns:a16="http://schemas.microsoft.com/office/drawing/2014/main" val="20000"/>
                    </a:ext>
                  </a:extLst>
                </a:gridCol>
                <a:gridCol w="2999034">
                  <a:extLst>
                    <a:ext uri="{9D8B030D-6E8A-4147-A177-3AD203B41FA5}">
                      <a16:colId xmlns:a16="http://schemas.microsoft.com/office/drawing/2014/main" val="20001"/>
                    </a:ext>
                  </a:extLst>
                </a:gridCol>
                <a:gridCol w="3191208">
                  <a:extLst>
                    <a:ext uri="{9D8B030D-6E8A-4147-A177-3AD203B41FA5}">
                      <a16:colId xmlns:a16="http://schemas.microsoft.com/office/drawing/2014/main" val="20002"/>
                    </a:ext>
                  </a:extLst>
                </a:gridCol>
              </a:tblGrid>
              <a:tr h="231911">
                <a:tc>
                  <a:txBody>
                    <a:bodyPr/>
                    <a:lstStyle/>
                    <a:p>
                      <a:pPr lvl="0" algn="ctr">
                        <a:lnSpc>
                          <a:spcPct val="115000"/>
                        </a:lnSpc>
                        <a:spcBef>
                          <a:spcPts val="300"/>
                        </a:spcBef>
                        <a:defRPr sz="1800" b="0" i="0"/>
                      </a:pPr>
                      <a:r>
                        <a:rPr sz="1300" b="1">
                          <a:solidFill>
                            <a:srgbClr val="FFFFFF"/>
                          </a:solidFill>
                          <a:latin typeface="Arial" panose="020B0604020202020204" pitchFamily="34" charset="0"/>
                          <a:ea typeface="Calibri"/>
                          <a:cs typeface="Arial" panose="020B0604020202020204" pitchFamily="34" charset="0"/>
                        </a:rPr>
                        <a:t>Rate Element</a:t>
                      </a: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1F497D"/>
                    </a:solidFill>
                  </a:tcPr>
                </a:tc>
                <a:tc>
                  <a:txBody>
                    <a:bodyPr/>
                    <a:lstStyle/>
                    <a:p>
                      <a:pPr lvl="0" algn="ctr">
                        <a:lnSpc>
                          <a:spcPct val="115000"/>
                        </a:lnSpc>
                        <a:spcBef>
                          <a:spcPts val="300"/>
                        </a:spcBef>
                        <a:defRPr sz="1800" b="0" i="0"/>
                      </a:pPr>
                      <a:r>
                        <a:rPr sz="1300" b="1">
                          <a:solidFill>
                            <a:srgbClr val="FFFFFF"/>
                          </a:solidFill>
                          <a:latin typeface="Arial" panose="020B0604020202020204" pitchFamily="34" charset="0"/>
                          <a:ea typeface="Calibri"/>
                          <a:cs typeface="Arial" panose="020B0604020202020204" pitchFamily="34" charset="0"/>
                        </a:rPr>
                        <a:t>CC PPS-1</a:t>
                      </a: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1F497D"/>
                    </a:solidFill>
                  </a:tcPr>
                </a:tc>
                <a:tc>
                  <a:txBody>
                    <a:bodyPr/>
                    <a:lstStyle/>
                    <a:p>
                      <a:pPr lvl="0" algn="ctr">
                        <a:lnSpc>
                          <a:spcPct val="115000"/>
                        </a:lnSpc>
                        <a:spcBef>
                          <a:spcPts val="300"/>
                        </a:spcBef>
                        <a:defRPr sz="1800" b="0" i="0"/>
                      </a:pPr>
                      <a:r>
                        <a:rPr sz="1300" b="1" dirty="0">
                          <a:solidFill>
                            <a:srgbClr val="FFFFFF"/>
                          </a:solidFill>
                          <a:latin typeface="Arial" panose="020B0604020202020204" pitchFamily="34" charset="0"/>
                          <a:ea typeface="Calibri"/>
                          <a:cs typeface="Arial" panose="020B0604020202020204" pitchFamily="34" charset="0"/>
                        </a:rPr>
                        <a:t>CC PPS-</a:t>
                      </a:r>
                      <a:r>
                        <a:rPr lang="en-US" sz="1300" b="1" dirty="0">
                          <a:solidFill>
                            <a:srgbClr val="FFFFFF"/>
                          </a:solidFill>
                          <a:latin typeface="Arial" panose="020B0604020202020204" pitchFamily="34" charset="0"/>
                          <a:ea typeface="Calibri"/>
                          <a:cs typeface="Arial" panose="020B0604020202020204" pitchFamily="34" charset="0"/>
                        </a:rPr>
                        <a:t>3 </a:t>
                      </a:r>
                      <a:r>
                        <a:rPr lang="en-US" sz="1300" b="1" dirty="0">
                          <a:solidFill>
                            <a:srgbClr val="FFFF00"/>
                          </a:solidFill>
                          <a:latin typeface="Arial" panose="020B0604020202020204" pitchFamily="34" charset="0"/>
                          <a:ea typeface="Calibri"/>
                          <a:cs typeface="Arial" panose="020B0604020202020204" pitchFamily="34" charset="0"/>
                        </a:rPr>
                        <a:t>(NEW)</a:t>
                      </a:r>
                      <a:endParaRPr sz="1300" b="1" dirty="0">
                        <a:solidFill>
                          <a:srgbClr val="FFFF00"/>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1F497D"/>
                    </a:solidFill>
                  </a:tcPr>
                </a:tc>
                <a:extLst>
                  <a:ext uri="{0D108BD9-81ED-4DB2-BD59-A6C34878D82A}">
                    <a16:rowId xmlns:a16="http://schemas.microsoft.com/office/drawing/2014/main" val="10000"/>
                  </a:ext>
                </a:extLst>
              </a:tr>
              <a:tr h="203154">
                <a:tc>
                  <a:txBody>
                    <a:bodyPr/>
                    <a:lstStyle/>
                    <a:p>
                      <a:pPr marL="91440" lvl="0" algn="l">
                        <a:spcBef>
                          <a:spcPts val="600"/>
                        </a:spcBef>
                        <a:defRPr sz="1800" b="0" i="0"/>
                      </a:pPr>
                      <a:r>
                        <a:rPr lang="en-US" sz="1300" b="1">
                          <a:solidFill>
                            <a:schemeClr val="tx1"/>
                          </a:solidFill>
                          <a:latin typeface="Arial" panose="020B0604020202020204" pitchFamily="34" charset="0"/>
                          <a:ea typeface="Calibri"/>
                          <a:cs typeface="Arial" panose="020B0604020202020204" pitchFamily="34" charset="0"/>
                        </a:rPr>
                        <a:t>Rate Frequency</a:t>
                      </a:r>
                      <a:endParaRPr sz="1300" b="1">
                        <a:solidFill>
                          <a:schemeClr val="tx1"/>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cap="flat" cmpd="sng" algn="ctr">
                      <a:solidFill>
                        <a:srgbClr val="000000"/>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noFill/>
                  </a:tcPr>
                </a:tc>
                <a:tc>
                  <a:txBody>
                    <a:bodyPr/>
                    <a:lstStyle/>
                    <a:p>
                      <a:pPr marL="91440" lvl="0" algn="l">
                        <a:spcBef>
                          <a:spcPts val="600"/>
                        </a:spcBef>
                        <a:defRPr sz="1800" b="0" i="0"/>
                      </a:pPr>
                      <a:r>
                        <a:rPr lang="en-US" sz="1300">
                          <a:latin typeface="Arial" panose="020B0604020202020204" pitchFamily="34" charset="0"/>
                          <a:ea typeface="Calibri"/>
                          <a:cs typeface="Arial" panose="020B0604020202020204" pitchFamily="34" charset="0"/>
                        </a:rPr>
                        <a:t>Daily</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noFill/>
                  </a:tcPr>
                </a:tc>
                <a:tc>
                  <a:txBody>
                    <a:bodyPr/>
                    <a:lstStyle/>
                    <a:p>
                      <a:pPr marL="91440" lvl="0" algn="l">
                        <a:spcBef>
                          <a:spcPts val="600"/>
                        </a:spcBef>
                        <a:defRPr sz="1800" b="0" i="0"/>
                      </a:pPr>
                      <a:r>
                        <a:rPr lang="en-US" sz="1300">
                          <a:latin typeface="Arial" panose="020B0604020202020204" pitchFamily="34" charset="0"/>
                          <a:ea typeface="Calibri"/>
                          <a:cs typeface="Arial" panose="020B0604020202020204" pitchFamily="34" charset="0"/>
                        </a:rPr>
                        <a:t>Daily</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a:solidFill>
                        <a:srgbClr val="000000"/>
                      </a:solidFill>
                      <a:round/>
                    </a:lnR>
                    <a:lnT w="12700">
                      <a:solidFill>
                        <a:srgbClr val="000000"/>
                      </a:solidFill>
                      <a:roun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3928801"/>
                  </a:ext>
                </a:extLst>
              </a:tr>
              <a:tr h="203154">
                <a:tc>
                  <a:txBody>
                    <a:bodyPr/>
                    <a:lstStyle/>
                    <a:p>
                      <a:pPr marL="91440" lvl="0" algn="l">
                        <a:spcBef>
                          <a:spcPts val="600"/>
                        </a:spcBef>
                        <a:defRPr sz="1800" b="0" i="0"/>
                      </a:pPr>
                      <a:r>
                        <a:rPr lang="en-US" sz="1300" b="1">
                          <a:solidFill>
                            <a:schemeClr val="tx1"/>
                          </a:solidFill>
                          <a:latin typeface="Arial" panose="020B0604020202020204" pitchFamily="34" charset="0"/>
                          <a:ea typeface="Calibri"/>
                          <a:cs typeface="Arial" panose="020B0604020202020204" pitchFamily="34" charset="0"/>
                        </a:rPr>
                        <a:t>Number of Rates</a:t>
                      </a:r>
                      <a:endParaRPr sz="1300" b="1">
                        <a:solidFill>
                          <a:schemeClr val="tx1"/>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marL="91440" lvl="0" algn="l">
                        <a:spcBef>
                          <a:spcPts val="600"/>
                        </a:spcBef>
                        <a:defRPr sz="1800" b="0" i="0"/>
                      </a:pPr>
                      <a:r>
                        <a:rPr lang="en-US" sz="1300">
                          <a:latin typeface="Arial" panose="020B0604020202020204" pitchFamily="34" charset="0"/>
                          <a:ea typeface="Calibri"/>
                          <a:cs typeface="Arial" panose="020B0604020202020204" pitchFamily="34" charset="0"/>
                        </a:rPr>
                        <a:t>1</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marL="91440" lvl="0" algn="l">
                        <a:spcBef>
                          <a:spcPts val="600"/>
                        </a:spcBef>
                        <a:defRPr sz="1800" b="0" i="0"/>
                      </a:pPr>
                      <a:r>
                        <a:rPr lang="en-US" sz="1300">
                          <a:latin typeface="Arial" panose="020B0604020202020204" pitchFamily="34" charset="0"/>
                          <a:ea typeface="Calibri"/>
                          <a:cs typeface="Arial" panose="020B0604020202020204" pitchFamily="34" charset="0"/>
                        </a:rPr>
                        <a:t>2-4</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extLst>
                  <a:ext uri="{0D108BD9-81ED-4DB2-BD59-A6C34878D82A}">
                    <a16:rowId xmlns:a16="http://schemas.microsoft.com/office/drawing/2014/main" val="10001"/>
                  </a:ext>
                </a:extLst>
              </a:tr>
              <a:tr h="1094633">
                <a:tc>
                  <a:txBody>
                    <a:bodyPr/>
                    <a:lstStyle/>
                    <a:p>
                      <a:pPr marL="45720" lvl="0" algn="l">
                        <a:spcBef>
                          <a:spcPts val="600"/>
                        </a:spcBef>
                        <a:defRPr sz="1800" b="0" i="0"/>
                      </a:pPr>
                      <a:r>
                        <a:rPr lang="en-US" sz="1300" b="1">
                          <a:solidFill>
                            <a:schemeClr val="tx1"/>
                          </a:solidFill>
                          <a:latin typeface="Arial" panose="020B0604020202020204" pitchFamily="34" charset="0"/>
                          <a:ea typeface="Calibri"/>
                          <a:cs typeface="Arial" panose="020B0604020202020204" pitchFamily="34" charset="0"/>
                        </a:rPr>
                        <a:t>PPS Rate</a:t>
                      </a:r>
                      <a:endParaRPr sz="1300" b="1">
                        <a:solidFill>
                          <a:schemeClr val="tx1"/>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marL="91440"/>
                      <a:r>
                        <a:rPr lang="en-US" sz="1300" kern="1200" dirty="0">
                          <a:solidFill>
                            <a:schemeClr val="tx1"/>
                          </a:solidFill>
                          <a:effectLst/>
                          <a:latin typeface="Arial" panose="020B0604020202020204" pitchFamily="34" charset="0"/>
                          <a:ea typeface="+mn-ea"/>
                          <a:cs typeface="Arial" panose="020B0604020202020204" pitchFamily="34" charset="0"/>
                        </a:rPr>
                        <a:t>Daily clinic- specific PPS rate composed of all CCBHC costs and visits for CCBHC services </a:t>
                      </a:r>
                      <a:endParaRPr sz="1300" dirty="0">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marL="91440"/>
                      <a:r>
                        <a:rPr lang="en-US" sz="1300" kern="1200">
                          <a:solidFill>
                            <a:schemeClr val="tx1"/>
                          </a:solidFill>
                          <a:effectLst/>
                          <a:latin typeface="Arial" panose="020B0604020202020204" pitchFamily="34" charset="0"/>
                          <a:ea typeface="+mn-ea"/>
                          <a:cs typeface="Arial" panose="020B0604020202020204" pitchFamily="34" charset="0"/>
                        </a:rPr>
                        <a:t>Daily clinic-specific PPS rate composed of all CCBHC costs and visits not included in the Special Crisis Services (SCS) PPS rate(s) </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extLst>
                  <a:ext uri="{0D108BD9-81ED-4DB2-BD59-A6C34878D82A}">
                    <a16:rowId xmlns:a16="http://schemas.microsoft.com/office/drawing/2014/main" val="10002"/>
                  </a:ext>
                </a:extLst>
              </a:tr>
              <a:tr h="1365504">
                <a:tc>
                  <a:txBody>
                    <a:bodyPr/>
                    <a:lstStyle/>
                    <a:p>
                      <a:pPr marL="45720" lvl="0" algn="l">
                        <a:spcBef>
                          <a:spcPts val="600"/>
                        </a:spcBef>
                        <a:defRPr sz="1800" b="0" i="0"/>
                      </a:pPr>
                      <a:r>
                        <a:rPr lang="en-US" sz="1300" b="1">
                          <a:solidFill>
                            <a:schemeClr val="tx1"/>
                          </a:solidFill>
                          <a:latin typeface="Arial" panose="020B0604020202020204" pitchFamily="34" charset="0"/>
                          <a:ea typeface="Calibri"/>
                          <a:cs typeface="Arial" panose="020B0604020202020204" pitchFamily="34" charset="0"/>
                        </a:rPr>
                        <a:t>Special Crisis Services (SCS) Rate(s)</a:t>
                      </a:r>
                      <a:endParaRPr sz="1300" b="1">
                        <a:solidFill>
                          <a:schemeClr val="tx1"/>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cap="flat" cmpd="sng" algn="ctr">
                      <a:solidFill>
                        <a:srgbClr val="000000"/>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noFill/>
                  </a:tcPr>
                </a:tc>
                <a:tc>
                  <a:txBody>
                    <a:bodyPr/>
                    <a:lstStyle/>
                    <a:p>
                      <a:pPr marL="91440" lvl="0" algn="l">
                        <a:spcBef>
                          <a:spcPts val="600"/>
                        </a:spcBef>
                        <a:tabLst>
                          <a:tab pos="152400" algn="l"/>
                        </a:tabLst>
                        <a:defRPr sz="1800" b="0" i="0"/>
                      </a:pPr>
                      <a:r>
                        <a:rPr lang="en-US" sz="1300">
                          <a:latin typeface="Arial" panose="020B0604020202020204" pitchFamily="34" charset="0"/>
                          <a:ea typeface="Calibri"/>
                          <a:cs typeface="Arial" panose="020B0604020202020204" pitchFamily="34" charset="0"/>
                        </a:rPr>
                        <a:t>NA</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noFill/>
                  </a:tcPr>
                </a:tc>
                <a:tc>
                  <a:txBody>
                    <a:bodyPr/>
                    <a:lstStyle/>
                    <a:p>
                      <a:pPr marL="91440"/>
                      <a:r>
                        <a:rPr lang="en-US" sz="1300" b="0" kern="1200">
                          <a:solidFill>
                            <a:schemeClr val="tx1"/>
                          </a:solidFill>
                          <a:effectLst/>
                          <a:latin typeface="Arial" panose="020B0604020202020204" pitchFamily="34" charset="0"/>
                          <a:ea typeface="+mn-ea"/>
                          <a:cs typeface="Arial" panose="020B0604020202020204" pitchFamily="34" charset="0"/>
                        </a:rPr>
                        <a:t>At least one daily PPS rate for one of the following SCS rates: </a:t>
                      </a:r>
                    </a:p>
                    <a:p>
                      <a:pPr marL="365760" lvl="0" indent="-285750" fontAlgn="base">
                        <a:buFont typeface="Arial" panose="020B0604020202020204" pitchFamily="34" charset="0"/>
                        <a:buChar char="•"/>
                      </a:pPr>
                      <a:r>
                        <a:rPr lang="en-US" sz="1300" u="none" strike="noStrike" kern="1200">
                          <a:solidFill>
                            <a:schemeClr val="tx1"/>
                          </a:solidFill>
                          <a:effectLst/>
                          <a:latin typeface="Arial" panose="020B0604020202020204" pitchFamily="34" charset="0"/>
                          <a:ea typeface="+mn-ea"/>
                          <a:cs typeface="Arial" panose="020B0604020202020204" pitchFamily="34" charset="0"/>
                        </a:rPr>
                        <a:t>9813 CCBHC mobile </a:t>
                      </a:r>
                      <a:r>
                        <a:rPr lang="en-US" sz="1300" kern="1200">
                          <a:solidFill>
                            <a:schemeClr val="tx1"/>
                          </a:solidFill>
                          <a:effectLst/>
                          <a:latin typeface="Arial" panose="020B0604020202020204" pitchFamily="34" charset="0"/>
                          <a:ea typeface="+mn-ea"/>
                          <a:cs typeface="Arial" panose="020B0604020202020204" pitchFamily="34" charset="0"/>
                        </a:rPr>
                        <a:t>crisis services</a:t>
                      </a:r>
                    </a:p>
                    <a:p>
                      <a:pPr marL="365760" lvl="0" indent="-285750" fontAlgn="base">
                        <a:buFont typeface="Arial" panose="020B0604020202020204" pitchFamily="34" charset="0"/>
                        <a:buChar char="•"/>
                      </a:pPr>
                      <a:r>
                        <a:rPr lang="fr-FR" sz="1300" u="none" strike="noStrike" kern="1200">
                          <a:solidFill>
                            <a:schemeClr val="tx1"/>
                          </a:solidFill>
                          <a:effectLst/>
                          <a:latin typeface="Arial" panose="020B0604020202020204" pitchFamily="34" charset="0"/>
                          <a:ea typeface="+mn-ea"/>
                          <a:cs typeface="Arial" panose="020B0604020202020204" pitchFamily="34" charset="0"/>
                        </a:rPr>
                        <a:t>CCBHC </a:t>
                      </a:r>
                      <a:r>
                        <a:rPr lang="fr-FR" sz="1300" u="none" strike="noStrike" kern="1200" err="1">
                          <a:solidFill>
                            <a:schemeClr val="tx1"/>
                          </a:solidFill>
                          <a:effectLst/>
                          <a:latin typeface="Arial" panose="020B0604020202020204" pitchFamily="34" charset="0"/>
                          <a:ea typeface="+mn-ea"/>
                          <a:cs typeface="Arial" panose="020B0604020202020204" pitchFamily="34" charset="0"/>
                        </a:rPr>
                        <a:t>Demo</a:t>
                      </a:r>
                      <a:r>
                        <a:rPr lang="fr-FR" sz="1300" u="none" strike="noStrike" kern="1200">
                          <a:solidFill>
                            <a:schemeClr val="tx1"/>
                          </a:solidFill>
                          <a:effectLst/>
                          <a:latin typeface="Arial" panose="020B0604020202020204" pitchFamily="34" charset="0"/>
                          <a:ea typeface="+mn-ea"/>
                          <a:cs typeface="Arial" panose="020B0604020202020204" pitchFamily="34" charset="0"/>
                        </a:rPr>
                        <a:t> Mobile Crisis services (non- 9813 Mobile Crisis Services)</a:t>
                      </a:r>
                    </a:p>
                    <a:p>
                      <a:pPr marL="365760" lvl="0" indent="-285750" fontAlgn="base">
                        <a:buFont typeface="Arial" panose="020B0604020202020204" pitchFamily="34" charset="0"/>
                        <a:buChar char="•"/>
                      </a:pPr>
                      <a:r>
                        <a:rPr lang="en-US" sz="1300" kern="1200">
                          <a:solidFill>
                            <a:schemeClr val="tx1"/>
                          </a:solidFill>
                          <a:effectLst/>
                          <a:latin typeface="Arial" panose="020B0604020202020204" pitchFamily="34" charset="0"/>
                          <a:ea typeface="+mn-ea"/>
                          <a:cs typeface="Arial" panose="020B0604020202020204" pitchFamily="34" charset="0"/>
                        </a:rPr>
                        <a:t>Crisis stabilization services occurring at the CCBHC </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a:solidFill>
                        <a:srgbClr val="000000"/>
                      </a:solidFill>
                      <a:round/>
                    </a:lnR>
                    <a:lnT w="12700">
                      <a:solidFill>
                        <a:srgbClr val="000000"/>
                      </a:solidFill>
                      <a:roun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3594712"/>
                  </a:ext>
                </a:extLst>
              </a:tr>
              <a:tr h="578443">
                <a:tc>
                  <a:txBody>
                    <a:bodyPr/>
                    <a:lstStyle/>
                    <a:p>
                      <a:pPr marL="45720" lvl="0" algn="l">
                        <a:spcBef>
                          <a:spcPts val="600"/>
                        </a:spcBef>
                        <a:defRPr sz="1800" b="0" i="0"/>
                      </a:pPr>
                      <a:r>
                        <a:rPr sz="1300" b="1">
                          <a:solidFill>
                            <a:schemeClr val="tx1"/>
                          </a:solidFill>
                          <a:latin typeface="Arial" panose="020B0604020202020204" pitchFamily="34" charset="0"/>
                          <a:ea typeface="Calibri"/>
                          <a:cs typeface="Arial" panose="020B0604020202020204" pitchFamily="34" charset="0"/>
                        </a:rPr>
                        <a:t>Quality </a:t>
                      </a:r>
                      <a:r>
                        <a:rPr lang="en-US" sz="1300" b="1">
                          <a:solidFill>
                            <a:schemeClr val="tx1"/>
                          </a:solidFill>
                          <a:latin typeface="Arial" panose="020B0604020202020204" pitchFamily="34" charset="0"/>
                          <a:ea typeface="Calibri"/>
                          <a:cs typeface="Arial" panose="020B0604020202020204" pitchFamily="34" charset="0"/>
                        </a:rPr>
                        <a:t>B</a:t>
                      </a:r>
                      <a:r>
                        <a:rPr sz="1300" b="1">
                          <a:solidFill>
                            <a:schemeClr val="tx1"/>
                          </a:solidFill>
                          <a:latin typeface="Arial" panose="020B0604020202020204" pitchFamily="34" charset="0"/>
                          <a:ea typeface="Calibri"/>
                          <a:cs typeface="Arial" panose="020B0604020202020204" pitchFamily="34" charset="0"/>
                        </a:rPr>
                        <a:t>onus </a:t>
                      </a:r>
                      <a:r>
                        <a:rPr lang="en-US" sz="1300" b="1">
                          <a:solidFill>
                            <a:schemeClr val="tx1"/>
                          </a:solidFill>
                          <a:latin typeface="Arial" panose="020B0604020202020204" pitchFamily="34" charset="0"/>
                          <a:ea typeface="Calibri"/>
                          <a:cs typeface="Arial" panose="020B0604020202020204" pitchFamily="34" charset="0"/>
                        </a:rPr>
                        <a:t>P</a:t>
                      </a:r>
                      <a:r>
                        <a:rPr sz="1300" b="1">
                          <a:solidFill>
                            <a:schemeClr val="tx1"/>
                          </a:solidFill>
                          <a:latin typeface="Arial" panose="020B0604020202020204" pitchFamily="34" charset="0"/>
                          <a:ea typeface="Calibri"/>
                          <a:cs typeface="Arial" panose="020B0604020202020204" pitchFamily="34" charset="0"/>
                        </a:rPr>
                        <a:t>ayment</a:t>
                      </a:r>
                      <a:r>
                        <a:rPr lang="en-US" sz="1300" b="1">
                          <a:solidFill>
                            <a:schemeClr val="tx1"/>
                          </a:solidFill>
                          <a:latin typeface="Arial" panose="020B0604020202020204" pitchFamily="34" charset="0"/>
                          <a:ea typeface="Calibri"/>
                          <a:cs typeface="Arial" panose="020B0604020202020204" pitchFamily="34" charset="0"/>
                        </a:rPr>
                        <a:t> (QBP)</a:t>
                      </a:r>
                      <a:endParaRPr sz="1300" b="1">
                        <a:solidFill>
                          <a:schemeClr val="tx1"/>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round/>
                    </a:lnB>
                    <a:noFill/>
                  </a:tcPr>
                </a:tc>
                <a:tc>
                  <a:txBody>
                    <a:bodyPr/>
                    <a:lstStyle/>
                    <a:p>
                      <a:pPr marL="91440" lvl="0" algn="l">
                        <a:spcBef>
                          <a:spcPts val="600"/>
                        </a:spcBef>
                        <a:tabLst>
                          <a:tab pos="152400" algn="l"/>
                        </a:tabLst>
                        <a:defRPr sz="1800" b="0" i="0"/>
                      </a:pPr>
                      <a:r>
                        <a:rPr sz="1300" dirty="0">
                          <a:latin typeface="Arial" panose="020B0604020202020204" pitchFamily="34" charset="0"/>
                          <a:ea typeface="Calibri"/>
                          <a:cs typeface="Arial" panose="020B0604020202020204" pitchFamily="34" charset="0"/>
                        </a:rPr>
                        <a:t>Optional bonus payment for CCBHCs that meet quality measures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round/>
                    </a:lnB>
                    <a:noFill/>
                  </a:tcPr>
                </a:tc>
                <a:tc>
                  <a:txBody>
                    <a:bodyPr/>
                    <a:lstStyle/>
                    <a:p>
                      <a:pPr marL="91440" lvl="0" algn="l">
                        <a:spcBef>
                          <a:spcPts val="600"/>
                        </a:spcBef>
                        <a:tabLst>
                          <a:tab pos="152400" algn="l"/>
                        </a:tabLst>
                        <a:defRPr sz="1800" b="0" i="0"/>
                      </a:pPr>
                      <a:r>
                        <a:rPr lang="en-US" sz="1300" dirty="0">
                          <a:latin typeface="Arial" panose="020B0604020202020204" pitchFamily="34" charset="0"/>
                          <a:ea typeface="Calibri"/>
                          <a:cs typeface="Arial" panose="020B0604020202020204" pitchFamily="34" charset="0"/>
                        </a:rPr>
                        <a:t>Optional bonus payment for CCBHCs that meet quality measures</a:t>
                      </a:r>
                    </a:p>
                  </a:txBody>
                  <a:tcPr marL="0" marR="0" marT="0" marB="0" anchor="ctr" horzOverflow="overflow">
                    <a:lnL w="12700" cap="flat" cmpd="sng" algn="ctr">
                      <a:solidFill>
                        <a:srgbClr val="000000"/>
                      </a:solidFill>
                      <a:prstDash val="solid"/>
                      <a:round/>
                      <a:headEnd type="none" w="med" len="med"/>
                      <a:tailEnd type="none" w="med" len="med"/>
                    </a:lnL>
                    <a:lnR w="12700">
                      <a:solidFill>
                        <a:srgbClr val="000000"/>
                      </a:solidFill>
                      <a:round/>
                    </a:lnR>
                    <a:lnT w="12700" cap="flat" cmpd="sng" algn="ctr">
                      <a:solidFill>
                        <a:srgbClr val="000000"/>
                      </a:solidFill>
                      <a:prstDash val="solid"/>
                      <a:round/>
                      <a:headEnd type="none" w="med" len="med"/>
                      <a:tailEnd type="none" w="med" len="med"/>
                    </a:lnT>
                    <a:lnB w="12700">
                      <a:solidFill>
                        <a:srgbClr val="000000"/>
                      </a:solidFill>
                      <a:roun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50507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vert="horz" lIns="0" tIns="0" rIns="0" bIns="0" rtlCol="0" anchor="ctr">
            <a:normAutofit/>
          </a:bodyPr>
          <a:lstStyle/>
          <a:p>
            <a:pPr defTabSz="365760">
              <a:buClrTx/>
              <a:defRPr sz="1800">
                <a:solidFill>
                  <a:srgbClr val="000000"/>
                </a:solidFill>
              </a:defRPr>
            </a:pPr>
            <a:fld id="{86CB4B4D-7CA3-9044-876B-883B54F8677D}" type="slidenum">
              <a:rPr sz="960" kern="1200">
                <a:solidFill>
                  <a:srgbClr val="888888"/>
                </a:solidFill>
                <a:latin typeface="Calibri" panose="020F0502020204030204"/>
                <a:ea typeface="+mn-ea"/>
                <a:cs typeface="+mn-cs"/>
              </a:rPr>
              <a:pPr defTabSz="365760">
                <a:buClrTx/>
                <a:defRPr sz="1800">
                  <a:solidFill>
                    <a:srgbClr val="000000"/>
                  </a:solidFill>
                </a:defRPr>
              </a:pPr>
              <a:t>19</a:t>
            </a:fld>
            <a:endParaRPr sz="960" kern="1200" dirty="0">
              <a:solidFill>
                <a:srgbClr val="888888"/>
              </a:solidFill>
              <a:latin typeface="Calibri" panose="020F0502020204030204"/>
              <a:ea typeface="+mn-ea"/>
              <a:cs typeface="+mn-cs"/>
            </a:endParaRPr>
          </a:p>
        </p:txBody>
      </p:sp>
      <p:sp>
        <p:nvSpPr>
          <p:cNvPr id="2" name="Title 1">
            <a:extLst>
              <a:ext uri="{FF2B5EF4-FFF2-40B4-BE49-F238E27FC236}">
                <a16:creationId xmlns:a16="http://schemas.microsoft.com/office/drawing/2014/main" id="{B33CAC96-759B-FDED-11CB-6852740337C6}"/>
              </a:ext>
            </a:extLst>
          </p:cNvPr>
          <p:cNvSpPr txBox="1">
            <a:spLocks/>
          </p:cNvSpPr>
          <p:nvPr/>
        </p:nvSpPr>
        <p:spPr>
          <a:xfrm>
            <a:off x="329748" y="1070828"/>
            <a:ext cx="8255431" cy="707062"/>
          </a:xfrm>
          <a:prstGeom prst="rect">
            <a:avLst/>
          </a:prstGeom>
        </p:spPr>
        <p:txBody>
          <a:bodyPr>
            <a:noAutofit/>
          </a:bodyPr>
          <a:lstStyle>
            <a:lvl1pPr algn="l" defTabSz="914400" rtl="0" eaLnBrk="1" latinLnBrk="0" hangingPunct="1">
              <a:lnSpc>
                <a:spcPct val="85000"/>
              </a:lnSpc>
              <a:spcBef>
                <a:spcPct val="0"/>
              </a:spcBef>
              <a:buNone/>
              <a:defRPr sz="4800" b="1" kern="1200" spc="-50" baseline="0">
                <a:solidFill>
                  <a:srgbClr val="0070C0"/>
                </a:solidFill>
                <a:latin typeface="+mj-lt"/>
                <a:ea typeface="+mj-ea"/>
                <a:cs typeface="+mj-cs"/>
              </a:defRPr>
            </a:lvl1pPr>
          </a:lstStyle>
          <a:p>
            <a:pPr defTabSz="731520">
              <a:buClrTx/>
            </a:pPr>
            <a:r>
              <a:rPr lang="en-US" sz="2880" spc="-40" dirty="0">
                <a:latin typeface="Calibri Light" panose="020F0302020204030204"/>
              </a:rPr>
              <a:t>CCBHC Prospective Payment System (PPS) – Monthly Rate</a:t>
            </a:r>
          </a:p>
        </p:txBody>
      </p:sp>
      <p:graphicFrame>
        <p:nvGraphicFramePr>
          <p:cNvPr id="3" name="Table 151" descr="The key elements of CC PPS-1 and CC PPS-2 that were just addressed are reflected in this table. As you can see, the base rate differs between the two, with CC PPS-1 being daily, while CC PPS-2 is monthly. &#10;&#10;Both methods have the option of using either MEI or rebasing for developing Demo Year 2 rates. &#10;&#10;Additionally, this table highlights the requirements for CC PPS-2 to develop separate rates specific to clinic users with certain conditions (in row two), and the development of outlier payments (in row 4). While CC PPS-1 includes one flat rate for all CCBHC services. &#10;&#10;Finally, we see that Quality Bonus Payments are optional under CC PPS-1 but required under CC PPS-2.&#10;">
            <a:extLst>
              <a:ext uri="{FF2B5EF4-FFF2-40B4-BE49-F238E27FC236}">
                <a16:creationId xmlns:a16="http://schemas.microsoft.com/office/drawing/2014/main" id="{38B712BB-EA6B-12CE-302D-4D8B423E43F3}"/>
              </a:ext>
            </a:extLst>
          </p:cNvPr>
          <p:cNvGraphicFramePr/>
          <p:nvPr/>
        </p:nvGraphicFramePr>
        <p:xfrm>
          <a:off x="329748" y="1777891"/>
          <a:ext cx="8803506" cy="4217053"/>
        </p:xfrm>
        <a:graphic>
          <a:graphicData uri="http://schemas.openxmlformats.org/drawingml/2006/table">
            <a:tbl>
              <a:tblPr firstRow="1"/>
              <a:tblGrid>
                <a:gridCol w="1761743">
                  <a:extLst>
                    <a:ext uri="{9D8B030D-6E8A-4147-A177-3AD203B41FA5}">
                      <a16:colId xmlns:a16="http://schemas.microsoft.com/office/drawing/2014/main" val="20000"/>
                    </a:ext>
                  </a:extLst>
                </a:gridCol>
                <a:gridCol w="3389377">
                  <a:extLst>
                    <a:ext uri="{9D8B030D-6E8A-4147-A177-3AD203B41FA5}">
                      <a16:colId xmlns:a16="http://schemas.microsoft.com/office/drawing/2014/main" val="20001"/>
                    </a:ext>
                  </a:extLst>
                </a:gridCol>
                <a:gridCol w="3652386">
                  <a:extLst>
                    <a:ext uri="{9D8B030D-6E8A-4147-A177-3AD203B41FA5}">
                      <a16:colId xmlns:a16="http://schemas.microsoft.com/office/drawing/2014/main" val="20002"/>
                    </a:ext>
                  </a:extLst>
                </a:gridCol>
              </a:tblGrid>
              <a:tr h="245385">
                <a:tc>
                  <a:txBody>
                    <a:bodyPr/>
                    <a:lstStyle/>
                    <a:p>
                      <a:pPr lvl="0" algn="ctr">
                        <a:lnSpc>
                          <a:spcPct val="115000"/>
                        </a:lnSpc>
                        <a:spcBef>
                          <a:spcPts val="300"/>
                        </a:spcBef>
                        <a:defRPr sz="1800" b="0" i="0"/>
                      </a:pPr>
                      <a:r>
                        <a:rPr sz="1300" b="1" dirty="0">
                          <a:solidFill>
                            <a:srgbClr val="FFFFFF"/>
                          </a:solidFill>
                          <a:latin typeface="Arial" panose="020B0604020202020204" pitchFamily="34" charset="0"/>
                          <a:ea typeface="Calibri"/>
                          <a:cs typeface="Arial" panose="020B0604020202020204" pitchFamily="34" charset="0"/>
                        </a:rPr>
                        <a:t>Rate Element</a:t>
                      </a: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1F497D"/>
                    </a:solidFill>
                  </a:tcPr>
                </a:tc>
                <a:tc>
                  <a:txBody>
                    <a:bodyPr/>
                    <a:lstStyle/>
                    <a:p>
                      <a:pPr lvl="0" algn="ctr">
                        <a:lnSpc>
                          <a:spcPct val="115000"/>
                        </a:lnSpc>
                        <a:spcBef>
                          <a:spcPts val="300"/>
                        </a:spcBef>
                        <a:defRPr sz="1800" b="0" i="0"/>
                      </a:pPr>
                      <a:r>
                        <a:rPr sz="1300" b="1">
                          <a:solidFill>
                            <a:srgbClr val="FFFFFF"/>
                          </a:solidFill>
                          <a:latin typeface="Arial" panose="020B0604020202020204" pitchFamily="34" charset="0"/>
                          <a:ea typeface="Calibri"/>
                          <a:cs typeface="Arial" panose="020B0604020202020204" pitchFamily="34" charset="0"/>
                        </a:rPr>
                        <a:t>CC PPS-</a:t>
                      </a:r>
                      <a:r>
                        <a:rPr lang="en-US" sz="1300" b="1">
                          <a:solidFill>
                            <a:srgbClr val="FFFFFF"/>
                          </a:solidFill>
                          <a:latin typeface="Arial" panose="020B0604020202020204" pitchFamily="34" charset="0"/>
                          <a:ea typeface="Calibri"/>
                          <a:cs typeface="Arial" panose="020B0604020202020204" pitchFamily="34" charset="0"/>
                        </a:rPr>
                        <a:t>2</a:t>
                      </a:r>
                      <a:endParaRPr sz="1300" b="1">
                        <a:solidFill>
                          <a:srgbClr val="FFFFFF"/>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1F497D"/>
                    </a:solidFill>
                  </a:tcPr>
                </a:tc>
                <a:tc>
                  <a:txBody>
                    <a:bodyPr/>
                    <a:lstStyle/>
                    <a:p>
                      <a:pPr lvl="0" algn="ctr">
                        <a:lnSpc>
                          <a:spcPct val="115000"/>
                        </a:lnSpc>
                        <a:spcBef>
                          <a:spcPts val="300"/>
                        </a:spcBef>
                        <a:defRPr sz="1800" b="0" i="0"/>
                      </a:pPr>
                      <a:r>
                        <a:rPr sz="1300" b="1" dirty="0">
                          <a:solidFill>
                            <a:srgbClr val="FFFFFF"/>
                          </a:solidFill>
                          <a:latin typeface="Arial" panose="020B0604020202020204" pitchFamily="34" charset="0"/>
                          <a:ea typeface="Calibri"/>
                          <a:cs typeface="Arial" panose="020B0604020202020204" pitchFamily="34" charset="0"/>
                        </a:rPr>
                        <a:t>CC PPS-</a:t>
                      </a:r>
                      <a:r>
                        <a:rPr lang="en-US" sz="1300" b="1" dirty="0">
                          <a:solidFill>
                            <a:srgbClr val="FFFFFF"/>
                          </a:solidFill>
                          <a:latin typeface="Arial" panose="020B0604020202020204" pitchFamily="34" charset="0"/>
                          <a:ea typeface="Calibri"/>
                          <a:cs typeface="Arial" panose="020B0604020202020204" pitchFamily="34" charset="0"/>
                        </a:rPr>
                        <a:t>4 </a:t>
                      </a:r>
                      <a:r>
                        <a:rPr lang="en-US" sz="1300" b="1" dirty="0">
                          <a:solidFill>
                            <a:srgbClr val="FFFF00"/>
                          </a:solidFill>
                          <a:latin typeface="Arial" panose="020B0604020202020204" pitchFamily="34" charset="0"/>
                          <a:ea typeface="Calibri"/>
                          <a:cs typeface="Arial" panose="020B0604020202020204" pitchFamily="34" charset="0"/>
                        </a:rPr>
                        <a:t>(NEW)</a:t>
                      </a:r>
                      <a:endParaRPr sz="1300" b="1" dirty="0">
                        <a:solidFill>
                          <a:srgbClr val="FFFFFF"/>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1F497D"/>
                    </a:solidFill>
                  </a:tcPr>
                </a:tc>
                <a:extLst>
                  <a:ext uri="{0D108BD9-81ED-4DB2-BD59-A6C34878D82A}">
                    <a16:rowId xmlns:a16="http://schemas.microsoft.com/office/drawing/2014/main" val="10000"/>
                  </a:ext>
                </a:extLst>
              </a:tr>
              <a:tr h="233234">
                <a:tc>
                  <a:txBody>
                    <a:bodyPr/>
                    <a:lstStyle/>
                    <a:p>
                      <a:pPr marL="91440" lvl="0" algn="l">
                        <a:spcBef>
                          <a:spcPts val="600"/>
                        </a:spcBef>
                        <a:defRPr sz="1800" b="0" i="0"/>
                      </a:pPr>
                      <a:r>
                        <a:rPr lang="en-US" sz="1300" b="1">
                          <a:solidFill>
                            <a:schemeClr val="tx1"/>
                          </a:solidFill>
                          <a:latin typeface="Arial" panose="020B0604020202020204" pitchFamily="34" charset="0"/>
                          <a:ea typeface="Calibri"/>
                          <a:cs typeface="Arial" panose="020B0604020202020204" pitchFamily="34" charset="0"/>
                        </a:rPr>
                        <a:t>Rate Frequency</a:t>
                      </a:r>
                      <a:endParaRPr sz="1300" b="1">
                        <a:solidFill>
                          <a:schemeClr val="tx1"/>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marL="91440" lvl="0" algn="l">
                        <a:spcBef>
                          <a:spcPts val="600"/>
                        </a:spcBef>
                        <a:defRPr sz="1800" b="0" i="0"/>
                      </a:pPr>
                      <a:r>
                        <a:rPr lang="en-US" sz="1300">
                          <a:latin typeface="Arial" panose="020B0604020202020204" pitchFamily="34" charset="0"/>
                          <a:ea typeface="Calibri"/>
                          <a:cs typeface="Arial" panose="020B0604020202020204" pitchFamily="34" charset="0"/>
                        </a:rPr>
                        <a:t>Monthly</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marL="91440" lvl="0" algn="l">
                        <a:spcBef>
                          <a:spcPts val="600"/>
                        </a:spcBef>
                        <a:defRPr sz="1800" b="0" i="0"/>
                      </a:pPr>
                      <a:r>
                        <a:rPr lang="en-US" sz="1300">
                          <a:latin typeface="Arial" panose="020B0604020202020204" pitchFamily="34" charset="0"/>
                          <a:ea typeface="Calibri"/>
                          <a:cs typeface="Arial" panose="020B0604020202020204" pitchFamily="34" charset="0"/>
                        </a:rPr>
                        <a:t>Monthly</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extLst>
                  <a:ext uri="{0D108BD9-81ED-4DB2-BD59-A6C34878D82A}">
                    <a16:rowId xmlns:a16="http://schemas.microsoft.com/office/drawing/2014/main" val="10001"/>
                  </a:ext>
                </a:extLst>
              </a:tr>
              <a:tr h="233234">
                <a:tc>
                  <a:txBody>
                    <a:bodyPr/>
                    <a:lstStyle/>
                    <a:p>
                      <a:pPr marL="91440" lvl="0" algn="l">
                        <a:spcBef>
                          <a:spcPts val="600"/>
                        </a:spcBef>
                        <a:defRPr sz="1800" b="0" i="0"/>
                      </a:pPr>
                      <a:r>
                        <a:rPr lang="en-US" sz="1300" b="1">
                          <a:solidFill>
                            <a:schemeClr val="tx1"/>
                          </a:solidFill>
                          <a:latin typeface="Arial" panose="020B0604020202020204" pitchFamily="34" charset="0"/>
                          <a:ea typeface="Calibri"/>
                          <a:cs typeface="Arial" panose="020B0604020202020204" pitchFamily="34" charset="0"/>
                        </a:rPr>
                        <a:t>Number of Rates</a:t>
                      </a:r>
                      <a:endParaRPr sz="1300" b="1">
                        <a:solidFill>
                          <a:schemeClr val="tx1"/>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round/>
                    </a:lnB>
                    <a:noFill/>
                  </a:tcPr>
                </a:tc>
                <a:tc>
                  <a:txBody>
                    <a:bodyPr/>
                    <a:lstStyle/>
                    <a:p>
                      <a:pPr lvl="0" algn="l">
                        <a:spcBef>
                          <a:spcPts val="600"/>
                        </a:spcBef>
                        <a:defRPr sz="1800" b="0" i="0"/>
                      </a:pPr>
                      <a:r>
                        <a:rPr lang="en-US" sz="1300">
                          <a:latin typeface="Arial" panose="020B0604020202020204" pitchFamily="34" charset="0"/>
                          <a:ea typeface="Calibri"/>
                          <a:cs typeface="Arial" panose="020B0604020202020204" pitchFamily="34" charset="0"/>
                        </a:rPr>
                        <a:t>  At least 2</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round/>
                    </a:lnB>
                    <a:noFill/>
                  </a:tcPr>
                </a:tc>
                <a:tc>
                  <a:txBody>
                    <a:bodyPr/>
                    <a:lstStyle/>
                    <a:p>
                      <a:pPr marL="91440" lvl="0" algn="l">
                        <a:spcBef>
                          <a:spcPts val="600"/>
                        </a:spcBef>
                        <a:defRPr sz="1800" b="0" i="0"/>
                      </a:pPr>
                      <a:r>
                        <a:rPr lang="en-US" sz="1300">
                          <a:latin typeface="Arial" panose="020B0604020202020204" pitchFamily="34" charset="0"/>
                          <a:ea typeface="Calibri"/>
                          <a:cs typeface="Arial" panose="020B0604020202020204" pitchFamily="34" charset="0"/>
                        </a:rPr>
                        <a:t>At least 2</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a:solidFill>
                        <a:srgbClr val="000000"/>
                      </a:solidFill>
                      <a:round/>
                    </a:lnR>
                    <a:lnT w="12700" cap="flat" cmpd="sng" algn="ctr">
                      <a:solidFill>
                        <a:srgbClr val="000000"/>
                      </a:solidFill>
                      <a:prstDash val="solid"/>
                      <a:round/>
                      <a:headEnd type="none" w="med" len="med"/>
                      <a:tailEnd type="none" w="med" len="med"/>
                    </a:lnT>
                    <a:lnB w="12700">
                      <a:solidFill>
                        <a:srgbClr val="000000"/>
                      </a:solidFill>
                      <a:round/>
                    </a:lnB>
                    <a:noFill/>
                  </a:tcPr>
                </a:tc>
                <a:extLst>
                  <a:ext uri="{0D108BD9-81ED-4DB2-BD59-A6C34878D82A}">
                    <a16:rowId xmlns:a16="http://schemas.microsoft.com/office/drawing/2014/main" val="3010093454"/>
                  </a:ext>
                </a:extLst>
              </a:tr>
              <a:tr h="731520">
                <a:tc>
                  <a:txBody>
                    <a:bodyPr/>
                    <a:lstStyle/>
                    <a:p>
                      <a:pPr marL="45720" lvl="0" algn="l">
                        <a:spcBef>
                          <a:spcPts val="600"/>
                        </a:spcBef>
                        <a:defRPr sz="1800" b="0" i="0"/>
                      </a:pPr>
                      <a:r>
                        <a:rPr lang="en-US" sz="1300" b="1">
                          <a:solidFill>
                            <a:schemeClr val="tx1"/>
                          </a:solidFill>
                          <a:latin typeface="Arial" panose="020B0604020202020204" pitchFamily="34" charset="0"/>
                          <a:ea typeface="Calibri"/>
                          <a:cs typeface="Arial" panose="020B0604020202020204" pitchFamily="34" charset="0"/>
                        </a:rPr>
                        <a:t>PPS Rate</a:t>
                      </a:r>
                      <a:endParaRPr sz="1300" b="1">
                        <a:solidFill>
                          <a:schemeClr val="tx1"/>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cap="flat" cmpd="sng" algn="ctr">
                      <a:solidFill>
                        <a:srgbClr val="000000"/>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noFill/>
                  </a:tcPr>
                </a:tc>
                <a:tc>
                  <a:txBody>
                    <a:bodyPr/>
                    <a:lstStyle/>
                    <a:p>
                      <a:pPr marL="91440" lvl="0"/>
                      <a:r>
                        <a:rPr lang="en-US" sz="1300" kern="1200" dirty="0">
                          <a:solidFill>
                            <a:schemeClr val="tx1"/>
                          </a:solidFill>
                          <a:effectLst/>
                          <a:latin typeface="Arial" panose="020B0604020202020204" pitchFamily="34" charset="0"/>
                          <a:ea typeface="+mn-ea"/>
                          <a:cs typeface="Arial" panose="020B0604020202020204" pitchFamily="34" charset="0"/>
                        </a:rPr>
                        <a:t>Monthly clinic-specific PPS rate composed of all CCBHC costs and visits not included in the Special Populations (SP) PPS rate(s) </a:t>
                      </a:r>
                      <a:endParaRPr sz="1300" dirty="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noFill/>
                  </a:tcPr>
                </a:tc>
                <a:tc>
                  <a:txBody>
                    <a:bodyPr/>
                    <a:lstStyle/>
                    <a:p>
                      <a:pPr marL="91440" lvl="0"/>
                      <a:r>
                        <a:rPr lang="en-US" sz="1300" kern="1200" dirty="0">
                          <a:solidFill>
                            <a:schemeClr val="tx1"/>
                          </a:solidFill>
                          <a:effectLst/>
                          <a:latin typeface="Arial" panose="020B0604020202020204" pitchFamily="34" charset="0"/>
                          <a:ea typeface="+mn-ea"/>
                          <a:cs typeface="Arial" panose="020B0604020202020204" pitchFamily="34" charset="0"/>
                        </a:rPr>
                        <a:t>Monthly clinic-specific PPS rate composed of all CCBHC costs and visits not included in the SCS rate(s) or Special Populations (SP) PPS rates </a:t>
                      </a:r>
                      <a:endParaRPr sz="1300" dirty="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a:solidFill>
                        <a:srgbClr val="000000"/>
                      </a:solidFill>
                      <a:round/>
                    </a:lnR>
                    <a:lnT w="12700">
                      <a:solidFill>
                        <a:srgbClr val="000000"/>
                      </a:solidFill>
                      <a:roun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9095263"/>
                  </a:ext>
                </a:extLst>
              </a:tr>
              <a:tr h="1170432">
                <a:tc>
                  <a:txBody>
                    <a:bodyPr/>
                    <a:lstStyle/>
                    <a:p>
                      <a:pPr marL="45720" lvl="0" algn="l">
                        <a:spcBef>
                          <a:spcPts val="600"/>
                        </a:spcBef>
                        <a:defRPr sz="1800" b="0" i="0"/>
                      </a:pPr>
                      <a:r>
                        <a:rPr lang="en-US" sz="1300" b="1">
                          <a:solidFill>
                            <a:schemeClr val="tx1"/>
                          </a:solidFill>
                          <a:latin typeface="Arial" panose="020B0604020202020204" pitchFamily="34" charset="0"/>
                          <a:ea typeface="Calibri"/>
                          <a:cs typeface="Arial" panose="020B0604020202020204" pitchFamily="34" charset="0"/>
                        </a:rPr>
                        <a:t>Special Crisis Services (SCS) Rate(s)</a:t>
                      </a:r>
                      <a:endParaRPr sz="1300" b="1">
                        <a:solidFill>
                          <a:schemeClr val="tx1"/>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cap="flat" cmpd="sng" algn="ctr">
                      <a:solidFill>
                        <a:srgbClr val="000000"/>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noFill/>
                  </a:tcPr>
                </a:tc>
                <a:tc>
                  <a:txBody>
                    <a:bodyPr/>
                    <a:lstStyle/>
                    <a:p>
                      <a:pPr marL="91440" lvl="0" indent="-182879" algn="l">
                        <a:spcBef>
                          <a:spcPts val="600"/>
                        </a:spcBef>
                        <a:tabLst>
                          <a:tab pos="152400" algn="l"/>
                        </a:tabLst>
                        <a:defRPr sz="1800" b="0" i="0"/>
                      </a:pPr>
                      <a:r>
                        <a:rPr lang="en-US" sz="1300">
                          <a:latin typeface="Arial" panose="020B0604020202020204" pitchFamily="34" charset="0"/>
                          <a:ea typeface="Calibri"/>
                          <a:cs typeface="Arial" panose="020B0604020202020204" pitchFamily="34" charset="0"/>
                        </a:rPr>
                        <a:t>  Not applicable</a:t>
                      </a:r>
                      <a:endParaRPr sz="130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noFill/>
                  </a:tcPr>
                </a:tc>
                <a:tc>
                  <a:txBody>
                    <a:bodyPr/>
                    <a:lstStyle/>
                    <a:p>
                      <a:pPr marL="91440" lvl="0"/>
                      <a:r>
                        <a:rPr lang="en-US" sz="1300" b="0" kern="1200" dirty="0">
                          <a:solidFill>
                            <a:schemeClr val="tx1"/>
                          </a:solidFill>
                          <a:effectLst/>
                          <a:latin typeface="Arial" panose="020B0604020202020204" pitchFamily="34" charset="0"/>
                          <a:ea typeface="+mn-ea"/>
                          <a:cs typeface="Arial" panose="020B0604020202020204" pitchFamily="34" charset="0"/>
                        </a:rPr>
                        <a:t>At least one monthly PPS rate for one or more of the following SCS rates: </a:t>
                      </a:r>
                    </a:p>
                    <a:p>
                      <a:pPr marL="365760" lvl="0" indent="-285750" fontAlgn="base">
                        <a:buFont typeface="Arial" panose="020B0604020202020204" pitchFamily="34" charset="0"/>
                        <a:buChar char="•"/>
                      </a:pPr>
                      <a:r>
                        <a:rPr lang="en-US" sz="1300" u="none" strike="noStrike" kern="1200" dirty="0">
                          <a:solidFill>
                            <a:schemeClr val="tx1"/>
                          </a:solidFill>
                          <a:effectLst/>
                          <a:latin typeface="Arial" panose="020B0604020202020204" pitchFamily="34" charset="0"/>
                          <a:ea typeface="+mn-ea"/>
                          <a:cs typeface="Arial" panose="020B0604020202020204" pitchFamily="34" charset="0"/>
                        </a:rPr>
                        <a:t>9813 eligible mobile </a:t>
                      </a:r>
                      <a:r>
                        <a:rPr lang="en-US" sz="1300" kern="1200" dirty="0">
                          <a:solidFill>
                            <a:schemeClr val="tx1"/>
                          </a:solidFill>
                          <a:effectLst/>
                          <a:latin typeface="Arial" panose="020B0604020202020204" pitchFamily="34" charset="0"/>
                          <a:ea typeface="+mn-ea"/>
                          <a:cs typeface="Arial" panose="020B0604020202020204" pitchFamily="34" charset="0"/>
                        </a:rPr>
                        <a:t>crisis services</a:t>
                      </a:r>
                    </a:p>
                    <a:p>
                      <a:pPr marL="365760" lvl="0" indent="-285750" fontAlgn="base">
                        <a:buFont typeface="Arial" panose="020B0604020202020204" pitchFamily="34" charset="0"/>
                        <a:buChar char="•"/>
                      </a:pPr>
                      <a:r>
                        <a:rPr lang="en-US" sz="1300" u="none" strike="noStrike" kern="1200" dirty="0">
                          <a:solidFill>
                            <a:schemeClr val="tx1"/>
                          </a:solidFill>
                          <a:effectLst/>
                          <a:latin typeface="Arial" panose="020B0604020202020204" pitchFamily="34" charset="0"/>
                          <a:ea typeface="+mn-ea"/>
                          <a:cs typeface="Arial" panose="020B0604020202020204" pitchFamily="34" charset="0"/>
                        </a:rPr>
                        <a:t>Non-9813 eligible mobile crisis services</a:t>
                      </a:r>
                    </a:p>
                    <a:p>
                      <a:pPr marL="365760" lvl="0" indent="-285750" fontAlgn="base">
                        <a:buFont typeface="Arial" panose="020B0604020202020204" pitchFamily="34" charset="0"/>
                        <a:buChar char="•"/>
                      </a:pPr>
                      <a:r>
                        <a:rPr lang="en-US" sz="1300" kern="1200" dirty="0">
                          <a:solidFill>
                            <a:schemeClr val="tx1"/>
                          </a:solidFill>
                          <a:effectLst/>
                          <a:latin typeface="Arial" panose="020B0604020202020204" pitchFamily="34" charset="0"/>
                          <a:ea typeface="+mn-ea"/>
                          <a:cs typeface="Arial" panose="020B0604020202020204" pitchFamily="34" charset="0"/>
                        </a:rPr>
                        <a:t>Crisis stabilization services occurring at the CCBHC </a:t>
                      </a:r>
                      <a:endParaRPr lang="en-US" sz="1300" dirty="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a:solidFill>
                        <a:srgbClr val="000000"/>
                      </a:solidFill>
                      <a:round/>
                    </a:lnR>
                    <a:lnT w="12700">
                      <a:solidFill>
                        <a:srgbClr val="000000"/>
                      </a:solidFill>
                      <a:roun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4512744"/>
                  </a:ext>
                </a:extLst>
              </a:tr>
              <a:tr h="780288">
                <a:tc>
                  <a:txBody>
                    <a:bodyPr/>
                    <a:lstStyle/>
                    <a:p>
                      <a:pPr marL="45720" lvl="0" algn="l">
                        <a:spcBef>
                          <a:spcPts val="600"/>
                        </a:spcBef>
                        <a:defRPr sz="1800" b="0" i="0"/>
                      </a:pPr>
                      <a:r>
                        <a:rPr sz="1300" b="1">
                          <a:solidFill>
                            <a:schemeClr val="tx1"/>
                          </a:solidFill>
                          <a:latin typeface="Arial" panose="020B0604020202020204" pitchFamily="34" charset="0"/>
                          <a:ea typeface="Calibri"/>
                          <a:cs typeface="Arial" panose="020B0604020202020204" pitchFamily="34" charset="0"/>
                        </a:rPr>
                        <a:t>Payments for </a:t>
                      </a:r>
                      <a:r>
                        <a:rPr lang="en-US" sz="1300" b="1">
                          <a:solidFill>
                            <a:schemeClr val="tx1"/>
                          </a:solidFill>
                          <a:latin typeface="Arial" panose="020B0604020202020204" pitchFamily="34" charset="0"/>
                          <a:ea typeface="Calibri"/>
                          <a:cs typeface="Arial" panose="020B0604020202020204" pitchFamily="34" charset="0"/>
                        </a:rPr>
                        <a:t>S</a:t>
                      </a:r>
                      <a:r>
                        <a:rPr sz="1300" b="1">
                          <a:solidFill>
                            <a:schemeClr val="tx1"/>
                          </a:solidFill>
                          <a:latin typeface="Arial" panose="020B0604020202020204" pitchFamily="34" charset="0"/>
                          <a:ea typeface="Calibri"/>
                          <a:cs typeface="Arial" panose="020B0604020202020204" pitchFamily="34" charset="0"/>
                        </a:rPr>
                        <a:t>ervices </a:t>
                      </a:r>
                      <a:r>
                        <a:rPr lang="en-US" sz="1300" b="1">
                          <a:solidFill>
                            <a:schemeClr val="tx1"/>
                          </a:solidFill>
                          <a:latin typeface="Arial" panose="020B0604020202020204" pitchFamily="34" charset="0"/>
                          <a:ea typeface="Calibri"/>
                          <a:cs typeface="Arial" panose="020B0604020202020204" pitchFamily="34" charset="0"/>
                        </a:rPr>
                        <a:t>P</a:t>
                      </a:r>
                      <a:r>
                        <a:rPr sz="1300" b="1">
                          <a:solidFill>
                            <a:schemeClr val="tx1"/>
                          </a:solidFill>
                          <a:latin typeface="Arial" panose="020B0604020202020204" pitchFamily="34" charset="0"/>
                          <a:ea typeface="Calibri"/>
                          <a:cs typeface="Arial" panose="020B0604020202020204" pitchFamily="34" charset="0"/>
                        </a:rPr>
                        <a:t>rovided to </a:t>
                      </a:r>
                      <a:r>
                        <a:rPr lang="en-US" sz="1300" b="1">
                          <a:solidFill>
                            <a:schemeClr val="tx1"/>
                          </a:solidFill>
                          <a:latin typeface="Arial" panose="020B0604020202020204" pitchFamily="34" charset="0"/>
                          <a:ea typeface="Calibri"/>
                          <a:cs typeface="Arial" panose="020B0604020202020204" pitchFamily="34" charset="0"/>
                        </a:rPr>
                        <a:t>C</a:t>
                      </a:r>
                      <a:r>
                        <a:rPr sz="1300" b="1">
                          <a:solidFill>
                            <a:schemeClr val="tx1"/>
                          </a:solidFill>
                          <a:latin typeface="Arial" panose="020B0604020202020204" pitchFamily="34" charset="0"/>
                          <a:ea typeface="Calibri"/>
                          <a:cs typeface="Arial" panose="020B0604020202020204" pitchFamily="34" charset="0"/>
                        </a:rPr>
                        <a:t>linic </a:t>
                      </a:r>
                      <a:r>
                        <a:rPr lang="en-US" sz="1300" b="1">
                          <a:solidFill>
                            <a:schemeClr val="tx1"/>
                          </a:solidFill>
                          <a:latin typeface="Arial" panose="020B0604020202020204" pitchFamily="34" charset="0"/>
                          <a:ea typeface="Calibri"/>
                          <a:cs typeface="Arial" panose="020B0604020202020204" pitchFamily="34" charset="0"/>
                        </a:rPr>
                        <a:t>U</a:t>
                      </a:r>
                      <a:r>
                        <a:rPr sz="1300" b="1">
                          <a:solidFill>
                            <a:schemeClr val="tx1"/>
                          </a:solidFill>
                          <a:latin typeface="Arial" panose="020B0604020202020204" pitchFamily="34" charset="0"/>
                          <a:ea typeface="Calibri"/>
                          <a:cs typeface="Arial" panose="020B0604020202020204" pitchFamily="34" charset="0"/>
                        </a:rPr>
                        <a:t>sers with </a:t>
                      </a:r>
                      <a:r>
                        <a:rPr lang="en-US" sz="1300" b="1">
                          <a:solidFill>
                            <a:schemeClr val="tx1"/>
                          </a:solidFill>
                          <a:latin typeface="Arial" panose="020B0604020202020204" pitchFamily="34" charset="0"/>
                          <a:ea typeface="Calibri"/>
                          <a:cs typeface="Arial" panose="020B0604020202020204" pitchFamily="34" charset="0"/>
                        </a:rPr>
                        <a:t>C</a:t>
                      </a:r>
                      <a:r>
                        <a:rPr sz="1300" b="1">
                          <a:solidFill>
                            <a:schemeClr val="tx1"/>
                          </a:solidFill>
                          <a:latin typeface="Arial" panose="020B0604020202020204" pitchFamily="34" charset="0"/>
                          <a:ea typeface="Calibri"/>
                          <a:cs typeface="Arial" panose="020B0604020202020204" pitchFamily="34" charset="0"/>
                        </a:rPr>
                        <a:t>ertain </a:t>
                      </a:r>
                      <a:r>
                        <a:rPr lang="en-US" sz="1300" b="1">
                          <a:solidFill>
                            <a:schemeClr val="tx1"/>
                          </a:solidFill>
                          <a:latin typeface="Arial" panose="020B0604020202020204" pitchFamily="34" charset="0"/>
                          <a:ea typeface="Calibri"/>
                          <a:cs typeface="Arial" panose="020B0604020202020204" pitchFamily="34" charset="0"/>
                        </a:rPr>
                        <a:t>C</a:t>
                      </a:r>
                      <a:r>
                        <a:rPr sz="1300" b="1">
                          <a:solidFill>
                            <a:schemeClr val="tx1"/>
                          </a:solidFill>
                          <a:latin typeface="Arial" panose="020B0604020202020204" pitchFamily="34" charset="0"/>
                          <a:ea typeface="Calibri"/>
                          <a:cs typeface="Arial" panose="020B0604020202020204" pitchFamily="34" charset="0"/>
                        </a:rPr>
                        <a:t>onditions</a:t>
                      </a: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cap="flat" cmpd="sng" algn="ctr">
                      <a:solidFill>
                        <a:srgbClr val="000000"/>
                      </a:solidFill>
                      <a:prstDash val="solid"/>
                      <a:round/>
                      <a:headEnd type="none" w="med" len="med"/>
                      <a:tailEnd type="none" w="med" len="med"/>
                    </a:lnB>
                    <a:noFill/>
                  </a:tcPr>
                </a:tc>
                <a:tc>
                  <a:txBody>
                    <a:bodyPr/>
                    <a:lstStyle/>
                    <a:p>
                      <a:pPr marL="91440" lvl="0"/>
                      <a:r>
                        <a:rPr lang="en-US" sz="1300" kern="1200" dirty="0">
                          <a:solidFill>
                            <a:schemeClr val="tx1"/>
                          </a:solidFill>
                          <a:effectLst/>
                          <a:latin typeface="Arial" panose="020B0604020202020204" pitchFamily="34" charset="0"/>
                          <a:ea typeface="+mn-ea"/>
                          <a:cs typeface="Arial" panose="020B0604020202020204" pitchFamily="34" charset="0"/>
                        </a:rPr>
                        <a:t>Separate </a:t>
                      </a:r>
                      <a:r>
                        <a:rPr lang="en-US" sz="1300" u="sng" kern="1200" dirty="0">
                          <a:solidFill>
                            <a:schemeClr val="tx1"/>
                          </a:solidFill>
                          <a:effectLst/>
                          <a:latin typeface="Arial" panose="020B0604020202020204" pitchFamily="34" charset="0"/>
                          <a:ea typeface="+mn-ea"/>
                          <a:cs typeface="Arial" panose="020B0604020202020204" pitchFamily="34" charset="0"/>
                        </a:rPr>
                        <a:t>monthly</a:t>
                      </a:r>
                      <a:r>
                        <a:rPr lang="en-US" sz="1300" kern="1200" dirty="0">
                          <a:solidFill>
                            <a:schemeClr val="tx1"/>
                          </a:solidFill>
                          <a:effectLst/>
                          <a:latin typeface="Arial" panose="020B0604020202020204" pitchFamily="34" charset="0"/>
                          <a:ea typeface="+mn-ea"/>
                          <a:cs typeface="Arial" panose="020B0604020202020204" pitchFamily="34" charset="0"/>
                        </a:rPr>
                        <a:t> SP PPS rate(s) to reimburse CCBHCs for higher needs special populations </a:t>
                      </a:r>
                      <a:endParaRPr sz="1300" dirty="0">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cap="flat" cmpd="sng" algn="ctr">
                      <a:solidFill>
                        <a:srgbClr val="000000"/>
                      </a:solidFill>
                      <a:prstDash val="solid"/>
                      <a:round/>
                      <a:headEnd type="none" w="med" len="med"/>
                      <a:tailEnd type="none" w="med" len="med"/>
                    </a:lnB>
                    <a:noFill/>
                  </a:tcPr>
                </a:tc>
                <a:tc>
                  <a:txBody>
                    <a:bodyPr/>
                    <a:lstStyle/>
                    <a:p>
                      <a:pPr marL="91440" lvl="0"/>
                      <a:r>
                        <a:rPr lang="en-US" sz="1300" b="0" u="sng" kern="1200" dirty="0">
                          <a:solidFill>
                            <a:schemeClr val="tx1"/>
                          </a:solidFill>
                          <a:effectLst/>
                          <a:latin typeface="Arial" panose="020B0604020202020204" pitchFamily="34" charset="0"/>
                          <a:ea typeface="+mn-ea"/>
                          <a:cs typeface="Arial" panose="020B0604020202020204" pitchFamily="34" charset="0"/>
                        </a:rPr>
                        <a:t>Optional</a:t>
                      </a:r>
                      <a:r>
                        <a:rPr lang="en-US" sz="1300" b="1" u="none" kern="1200" dirty="0">
                          <a:solidFill>
                            <a:schemeClr val="tx1"/>
                          </a:solidFill>
                          <a:effectLst/>
                          <a:latin typeface="Arial" panose="020B0604020202020204" pitchFamily="34" charset="0"/>
                          <a:ea typeface="+mn-ea"/>
                          <a:cs typeface="Arial" panose="020B0604020202020204" pitchFamily="34" charset="0"/>
                        </a:rPr>
                        <a:t>: </a:t>
                      </a:r>
                      <a:r>
                        <a:rPr lang="en-US" sz="1300" kern="1200" dirty="0">
                          <a:solidFill>
                            <a:schemeClr val="tx1"/>
                          </a:solidFill>
                          <a:effectLst/>
                          <a:latin typeface="Arial" panose="020B0604020202020204" pitchFamily="34" charset="0"/>
                          <a:ea typeface="+mn-ea"/>
                          <a:cs typeface="Arial" panose="020B0604020202020204" pitchFamily="34" charset="0"/>
                        </a:rPr>
                        <a:t>Separate </a:t>
                      </a:r>
                      <a:r>
                        <a:rPr lang="en-US" sz="1300" u="sng" kern="1200" dirty="0">
                          <a:solidFill>
                            <a:schemeClr val="tx1"/>
                          </a:solidFill>
                          <a:effectLst/>
                          <a:latin typeface="Arial" panose="020B0604020202020204" pitchFamily="34" charset="0"/>
                          <a:ea typeface="+mn-ea"/>
                          <a:cs typeface="Arial" panose="020B0604020202020204" pitchFamily="34" charset="0"/>
                        </a:rPr>
                        <a:t>monthly SP</a:t>
                      </a:r>
                      <a:r>
                        <a:rPr lang="en-US" sz="1300" kern="1200" dirty="0">
                          <a:solidFill>
                            <a:schemeClr val="tx1"/>
                          </a:solidFill>
                          <a:effectLst/>
                          <a:latin typeface="Arial" panose="020B0604020202020204" pitchFamily="34" charset="0"/>
                          <a:ea typeface="+mn-ea"/>
                          <a:cs typeface="Arial" panose="020B0604020202020204" pitchFamily="34" charset="0"/>
                        </a:rPr>
                        <a:t> PPS rate(s) to reimburse CCBHCs for higher needs special populations </a:t>
                      </a:r>
                      <a:endParaRPr sz="1300" dirty="0">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a:solidFill>
                        <a:srgbClr val="000000"/>
                      </a:solidFill>
                      <a:round/>
                    </a:lnR>
                    <a:lnT w="12700">
                      <a:solidFill>
                        <a:srgbClr val="000000"/>
                      </a:solidFill>
                      <a:roun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390144">
                <a:tc>
                  <a:txBody>
                    <a:bodyPr/>
                    <a:lstStyle/>
                    <a:p>
                      <a:pPr marL="45720" lvl="0" algn="l">
                        <a:spcBef>
                          <a:spcPts val="600"/>
                        </a:spcBef>
                        <a:defRPr sz="1800" b="0" i="0"/>
                      </a:pPr>
                      <a:r>
                        <a:rPr lang="en-US" sz="1300" b="1">
                          <a:solidFill>
                            <a:schemeClr val="tx1"/>
                          </a:solidFill>
                          <a:latin typeface="Arial" panose="020B0604020202020204" pitchFamily="34" charset="0"/>
                          <a:ea typeface="Calibri"/>
                          <a:cs typeface="Arial" panose="020B0604020202020204" pitchFamily="34" charset="0"/>
                        </a:rPr>
                        <a:t>Outlier Payments</a:t>
                      </a:r>
                      <a:endParaRPr sz="1300" b="1">
                        <a:solidFill>
                          <a:schemeClr val="tx1"/>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cap="flat" cmpd="sng" algn="ctr">
                      <a:solidFill>
                        <a:srgbClr val="000000"/>
                      </a:solidFill>
                      <a:prstDash val="solid"/>
                      <a:round/>
                      <a:headEnd type="none" w="med" len="med"/>
                      <a:tailEnd type="none" w="med" len="med"/>
                    </a:lnR>
                    <a:lnT w="12700">
                      <a:solidFill>
                        <a:srgbClr val="000000"/>
                      </a:solidFill>
                      <a:round/>
                    </a:lnT>
                    <a:lnB w="12700" cap="flat" cmpd="sng" algn="ctr">
                      <a:solidFill>
                        <a:srgbClr val="000000"/>
                      </a:solidFill>
                      <a:prstDash val="solid"/>
                      <a:round/>
                      <a:headEnd type="none" w="med" len="med"/>
                      <a:tailEnd type="none" w="med" len="med"/>
                    </a:lnB>
                    <a:noFill/>
                  </a:tcPr>
                </a:tc>
                <a:tc gridSpan="2">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1300" b="0" i="0" kern="1200">
                          <a:solidFill>
                            <a:schemeClr val="tx1"/>
                          </a:solidFill>
                          <a:effectLst/>
                          <a:latin typeface="Arial" panose="020B0604020202020204" pitchFamily="34" charset="0"/>
                          <a:ea typeface="+mn-ea"/>
                          <a:cs typeface="Arial" panose="020B0604020202020204" pitchFamily="34" charset="0"/>
                        </a:rPr>
                        <a:t>Reimbursement for portion of participant costs in excess of threshold </a:t>
                      </a:r>
                    </a:p>
                    <a:p>
                      <a:pPr marL="91440" lvl="0"/>
                      <a:endParaRPr sz="130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a:solidFill>
                        <a:srgbClr val="000000"/>
                      </a:solidFill>
                      <a:round/>
                    </a:lnR>
                    <a:lnT w="12700">
                      <a:solidFill>
                        <a:srgbClr val="000000"/>
                      </a:solidFill>
                      <a:round/>
                    </a:lnT>
                    <a:lnB w="12700" cap="flat" cmpd="sng" algn="ctr">
                      <a:solidFill>
                        <a:srgbClr val="000000"/>
                      </a:solidFill>
                      <a:prstDash val="solid"/>
                      <a:round/>
                      <a:headEnd type="none" w="med" len="med"/>
                      <a:tailEnd type="none" w="med" len="med"/>
                    </a:lnB>
                    <a:noFill/>
                  </a:tcPr>
                </a:tc>
                <a:tc hMerge="1">
                  <a:txBody>
                    <a:bodyPr/>
                    <a:lstStyle/>
                    <a:p>
                      <a:pPr marL="91440" lvl="0"/>
                      <a:endParaRPr sz="160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a:solidFill>
                        <a:srgbClr val="000000"/>
                      </a:solidFill>
                      <a:round/>
                    </a:lnR>
                    <a:lnT w="12700">
                      <a:solidFill>
                        <a:srgbClr val="000000"/>
                      </a:solidFill>
                      <a:roun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0831317"/>
                  </a:ext>
                </a:extLst>
              </a:tr>
              <a:tr h="390144">
                <a:tc>
                  <a:txBody>
                    <a:bodyPr/>
                    <a:lstStyle/>
                    <a:p>
                      <a:pPr marL="45720" lvl="0" algn="l">
                        <a:spcBef>
                          <a:spcPts val="600"/>
                        </a:spcBef>
                        <a:defRPr sz="1800" b="0" i="0"/>
                      </a:pPr>
                      <a:r>
                        <a:rPr lang="en-US" sz="1300" b="1" dirty="0">
                          <a:solidFill>
                            <a:schemeClr val="tx1"/>
                          </a:solidFill>
                          <a:latin typeface="Arial" panose="020B0604020202020204" pitchFamily="34" charset="0"/>
                          <a:ea typeface="Calibri"/>
                          <a:cs typeface="Arial" panose="020B0604020202020204" pitchFamily="34" charset="0"/>
                        </a:rPr>
                        <a:t>Quality Bonus Payments (QBPs)</a:t>
                      </a:r>
                      <a:endParaRPr sz="1300" b="1" dirty="0">
                        <a:solidFill>
                          <a:schemeClr val="tx1"/>
                        </a:solidFill>
                        <a:latin typeface="Arial" panose="020B0604020202020204" pitchFamily="34" charset="0"/>
                        <a:ea typeface="Calibri"/>
                        <a:cs typeface="Arial" panose="020B0604020202020204" pitchFamily="34" charset="0"/>
                      </a:endParaRPr>
                    </a:p>
                  </a:txBody>
                  <a:tcPr marL="0" marR="0" marT="0" marB="0" anchor="ctr" horzOverflow="overflow">
                    <a:lnL w="12700">
                      <a:solidFill>
                        <a:srgbClr val="000000"/>
                      </a:solidFill>
                      <a:round/>
                    </a:lnL>
                    <a:lnR w="12700" cap="flat" cmpd="sng" algn="ctr">
                      <a:solidFill>
                        <a:srgbClr val="000000"/>
                      </a:solidFill>
                      <a:prstDash val="solid"/>
                      <a:round/>
                      <a:headEnd type="none" w="med" len="med"/>
                      <a:tailEnd type="none" w="med" len="med"/>
                    </a:lnR>
                    <a:lnT w="12700">
                      <a:solidFill>
                        <a:srgbClr val="000000"/>
                      </a:solidFill>
                      <a:round/>
                    </a:lnT>
                    <a:lnB w="12700">
                      <a:solidFill>
                        <a:srgbClr val="000000"/>
                      </a:solidFill>
                      <a:round/>
                    </a:lnB>
                    <a:noFill/>
                  </a:tcPr>
                </a:tc>
                <a:tc gridSpan="2">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Bonus payment for CCBHCs that meet quality measures</a:t>
                      </a:r>
                    </a:p>
                    <a:p>
                      <a:pPr marL="91440" lvl="0"/>
                      <a:endParaRPr sz="1300" dirty="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a:solidFill>
                        <a:srgbClr val="000000"/>
                      </a:solidFill>
                      <a:round/>
                    </a:lnR>
                    <a:lnT w="12700">
                      <a:solidFill>
                        <a:srgbClr val="000000"/>
                      </a:solidFill>
                      <a:round/>
                    </a:lnT>
                    <a:lnB w="12700">
                      <a:solidFill>
                        <a:srgbClr val="000000"/>
                      </a:solidFill>
                      <a:round/>
                    </a:lnB>
                    <a:noFill/>
                  </a:tcPr>
                </a:tc>
                <a:tc hMerge="1">
                  <a:txBody>
                    <a:bodyPr/>
                    <a:lstStyle/>
                    <a:p>
                      <a:pPr marL="91440" lvl="0"/>
                      <a:endParaRPr sz="1600">
                        <a:latin typeface="Arial" panose="020B0604020202020204" pitchFamily="34" charset="0"/>
                        <a:ea typeface="Calibri"/>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a:solidFill>
                        <a:srgbClr val="000000"/>
                      </a:solidFill>
                      <a:round/>
                    </a:lnR>
                    <a:lnT w="12700">
                      <a:solidFill>
                        <a:srgbClr val="000000"/>
                      </a:solidFill>
                      <a:round/>
                    </a:lnT>
                    <a:lnB w="12700">
                      <a:solidFill>
                        <a:srgbClr val="000000"/>
                      </a:solidFill>
                      <a:round/>
                    </a:lnB>
                    <a:noFill/>
                  </a:tcPr>
                </a:tc>
                <a:extLst>
                  <a:ext uri="{0D108BD9-81ED-4DB2-BD59-A6C34878D82A}">
                    <a16:rowId xmlns:a16="http://schemas.microsoft.com/office/drawing/2014/main" val="2276282934"/>
                  </a:ext>
                </a:extLst>
              </a:tr>
            </a:tbl>
          </a:graphicData>
        </a:graphic>
      </p:graphicFrame>
    </p:spTree>
    <p:extLst>
      <p:ext uri="{BB962C8B-B14F-4D97-AF65-F5344CB8AC3E}">
        <p14:creationId xmlns:p14="http://schemas.microsoft.com/office/powerpoint/2010/main" val="824176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BFD"/>
        </a:solidFill>
        <a:effectLst/>
      </p:bgPr>
    </p:bg>
    <p:spTree>
      <p:nvGrpSpPr>
        <p:cNvPr id="1" name="Shape 99"/>
        <p:cNvGrpSpPr/>
        <p:nvPr/>
      </p:nvGrpSpPr>
      <p:grpSpPr>
        <a:xfrm>
          <a:off x="0" y="0"/>
          <a:ext cx="0" cy="0"/>
          <a:chOff x="0" y="0"/>
          <a:chExt cx="0" cy="0"/>
        </a:xfrm>
      </p:grpSpPr>
      <p:sp>
        <p:nvSpPr>
          <p:cNvPr id="100" name="Google Shape;100;p3"/>
          <p:cNvSpPr txBox="1"/>
          <p:nvPr/>
        </p:nvSpPr>
        <p:spPr>
          <a:xfrm>
            <a:off x="363457" y="323646"/>
            <a:ext cx="7920900" cy="755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906" dirty="0">
                <a:solidFill>
                  <a:srgbClr val="000000"/>
                </a:solidFill>
                <a:latin typeface="Montserrat SemiBold"/>
                <a:ea typeface="Montserrat SemiBold"/>
                <a:cs typeface="Montserrat SemiBold"/>
                <a:sym typeface="Montserrat SemiBold"/>
              </a:rPr>
              <a:t>Speakers</a:t>
            </a:r>
            <a:endParaRPr dirty="0">
              <a:latin typeface="Montserrat SemiBold"/>
              <a:ea typeface="Montserrat SemiBold"/>
              <a:cs typeface="Montserrat SemiBold"/>
              <a:sym typeface="Montserrat SemiBold"/>
            </a:endParaRPr>
          </a:p>
        </p:txBody>
      </p:sp>
      <p:sp>
        <p:nvSpPr>
          <p:cNvPr id="101" name="Google Shape;101;p3"/>
          <p:cNvSpPr/>
          <p:nvPr/>
        </p:nvSpPr>
        <p:spPr>
          <a:xfrm>
            <a:off x="8464344" y="6100529"/>
            <a:ext cx="1115472" cy="1005121"/>
          </a:xfrm>
          <a:custGeom>
            <a:avLst/>
            <a:gdLst/>
            <a:ahLst/>
            <a:cxnLst/>
            <a:rect l="l" t="t" r="r" b="b"/>
            <a:pathLst>
              <a:path w="1115472" h="1005121" extrusionOk="0">
                <a:moveTo>
                  <a:pt x="0" y="0"/>
                </a:moveTo>
                <a:lnTo>
                  <a:pt x="1115472" y="0"/>
                </a:lnTo>
                <a:lnTo>
                  <a:pt x="1115472" y="1005121"/>
                </a:lnTo>
                <a:lnTo>
                  <a:pt x="0" y="1005121"/>
                </a:lnTo>
                <a:lnTo>
                  <a:pt x="0" y="0"/>
                </a:lnTo>
                <a:close/>
              </a:path>
            </a:pathLst>
          </a:custGeom>
          <a:blipFill rotWithShape="1">
            <a:blip r:embed="rId3">
              <a:alphaModFix amt="30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31BCA249-6338-DC41-7037-4E175D703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3452" y="-24459325"/>
            <a:ext cx="6328404" cy="8560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245467-9C37-ABAC-D0B1-867D305A1E54}"/>
              </a:ext>
            </a:extLst>
          </p:cNvPr>
          <p:cNvSpPr txBox="1"/>
          <p:nvPr/>
        </p:nvSpPr>
        <p:spPr>
          <a:xfrm>
            <a:off x="4001995" y="3450519"/>
            <a:ext cx="1626500" cy="1600438"/>
          </a:xfrm>
          <a:prstGeom prst="rect">
            <a:avLst/>
          </a:prstGeom>
          <a:noFill/>
        </p:spPr>
        <p:txBody>
          <a:bodyPr wrap="square" rtlCol="0">
            <a:spAutoFit/>
          </a:bodyPr>
          <a:lstStyle/>
          <a:p>
            <a:pPr algn="ctr"/>
            <a:r>
              <a:rPr lang="en-US" b="1" dirty="0">
                <a:solidFill>
                  <a:srgbClr val="0070C0"/>
                </a:solidFill>
              </a:rPr>
              <a:t>Amanda Pears Kelly</a:t>
            </a:r>
          </a:p>
          <a:p>
            <a:pPr algn="ctr"/>
            <a:r>
              <a:rPr lang="en-US" b="1" i="1" dirty="0"/>
              <a:t>CEO</a:t>
            </a:r>
          </a:p>
          <a:p>
            <a:pPr algn="ctr"/>
            <a:r>
              <a:rPr lang="en-US" dirty="0"/>
              <a:t>Advocates for Community Health</a:t>
            </a:r>
          </a:p>
          <a:p>
            <a:pPr algn="ctr"/>
            <a:r>
              <a:rPr lang="en-US" i="1" dirty="0">
                <a:solidFill>
                  <a:srgbClr val="00B050"/>
                </a:solidFill>
              </a:rPr>
              <a:t>Moderator</a:t>
            </a:r>
          </a:p>
        </p:txBody>
      </p:sp>
      <p:sp>
        <p:nvSpPr>
          <p:cNvPr id="9" name="TextBox 8">
            <a:extLst>
              <a:ext uri="{FF2B5EF4-FFF2-40B4-BE49-F238E27FC236}">
                <a16:creationId xmlns:a16="http://schemas.microsoft.com/office/drawing/2014/main" id="{3610D68D-ED43-68CB-01BB-1F19910D3E1C}"/>
              </a:ext>
            </a:extLst>
          </p:cNvPr>
          <p:cNvSpPr txBox="1"/>
          <p:nvPr/>
        </p:nvSpPr>
        <p:spPr>
          <a:xfrm>
            <a:off x="2124779" y="3443003"/>
            <a:ext cx="1648437" cy="2893100"/>
          </a:xfrm>
          <a:prstGeom prst="rect">
            <a:avLst/>
          </a:prstGeom>
          <a:noFill/>
        </p:spPr>
        <p:txBody>
          <a:bodyPr wrap="square" rtlCol="0">
            <a:spAutoFit/>
          </a:bodyPr>
          <a:lstStyle/>
          <a:p>
            <a:pPr algn="ctr"/>
            <a:r>
              <a:rPr lang="en-US" b="1" dirty="0">
                <a:solidFill>
                  <a:srgbClr val="0070C0"/>
                </a:solidFill>
              </a:rPr>
              <a:t>David de Voursney</a:t>
            </a:r>
          </a:p>
          <a:p>
            <a:pPr algn="ctr"/>
            <a:r>
              <a:rPr lang="en-US" b="1" i="1" dirty="0"/>
              <a:t>Director, Division of Service &amp; Systems Improvement</a:t>
            </a:r>
            <a:br>
              <a:rPr lang="en-US" i="1" dirty="0"/>
            </a:br>
            <a:r>
              <a:rPr lang="en-US" dirty="0"/>
              <a:t>Center for Mental Health Services Substance Abuse and Mental Health Services Administration </a:t>
            </a:r>
          </a:p>
        </p:txBody>
      </p:sp>
      <p:pic>
        <p:nvPicPr>
          <p:cNvPr id="8" name="Picture 7">
            <a:extLst>
              <a:ext uri="{FF2B5EF4-FFF2-40B4-BE49-F238E27FC236}">
                <a16:creationId xmlns:a16="http://schemas.microsoft.com/office/drawing/2014/main" id="{FD499A21-1FA5-4321-D589-1E2210F840DD}"/>
              </a:ext>
            </a:extLst>
          </p:cNvPr>
          <p:cNvPicPr>
            <a:picLocks noChangeAspect="1"/>
          </p:cNvPicPr>
          <p:nvPr/>
        </p:nvPicPr>
        <p:blipFill>
          <a:blip r:embed="rId5"/>
          <a:stretch>
            <a:fillRect/>
          </a:stretch>
        </p:blipFill>
        <p:spPr>
          <a:xfrm>
            <a:off x="2128565" y="1383152"/>
            <a:ext cx="1644652" cy="2055816"/>
          </a:xfrm>
          <a:prstGeom prst="rect">
            <a:avLst/>
          </a:prstGeom>
        </p:spPr>
      </p:pic>
      <p:pic>
        <p:nvPicPr>
          <p:cNvPr id="10" name="Picture 9">
            <a:extLst>
              <a:ext uri="{FF2B5EF4-FFF2-40B4-BE49-F238E27FC236}">
                <a16:creationId xmlns:a16="http://schemas.microsoft.com/office/drawing/2014/main" id="{FA4C90AB-83CD-0E3E-50D1-40CBC3E00440}"/>
              </a:ext>
            </a:extLst>
          </p:cNvPr>
          <p:cNvPicPr>
            <a:picLocks noChangeAspect="1"/>
          </p:cNvPicPr>
          <p:nvPr/>
        </p:nvPicPr>
        <p:blipFill>
          <a:blip r:embed="rId6"/>
          <a:stretch>
            <a:fillRect/>
          </a:stretch>
        </p:blipFill>
        <p:spPr>
          <a:xfrm>
            <a:off x="8057382" y="1383154"/>
            <a:ext cx="1356687" cy="2033044"/>
          </a:xfrm>
          <a:prstGeom prst="rect">
            <a:avLst/>
          </a:prstGeom>
        </p:spPr>
      </p:pic>
      <p:sp>
        <p:nvSpPr>
          <p:cNvPr id="7" name="TextBox 6">
            <a:extLst>
              <a:ext uri="{FF2B5EF4-FFF2-40B4-BE49-F238E27FC236}">
                <a16:creationId xmlns:a16="http://schemas.microsoft.com/office/drawing/2014/main" id="{6E855127-42C5-44AA-E353-31B63C290EB8}"/>
              </a:ext>
            </a:extLst>
          </p:cNvPr>
          <p:cNvSpPr txBox="1"/>
          <p:nvPr/>
        </p:nvSpPr>
        <p:spPr>
          <a:xfrm>
            <a:off x="417057" y="3455020"/>
            <a:ext cx="1542462" cy="2246769"/>
          </a:xfrm>
          <a:prstGeom prst="rect">
            <a:avLst/>
          </a:prstGeom>
          <a:noFill/>
        </p:spPr>
        <p:txBody>
          <a:bodyPr wrap="square" rtlCol="0">
            <a:spAutoFit/>
          </a:bodyPr>
          <a:lstStyle/>
          <a:p>
            <a:pPr algn="ctr"/>
            <a:r>
              <a:rPr lang="en-US" b="1" dirty="0">
                <a:solidFill>
                  <a:srgbClr val="0070C0"/>
                </a:solidFill>
              </a:rPr>
              <a:t>Kirsten Beronio</a:t>
            </a:r>
          </a:p>
          <a:p>
            <a:pPr algn="ctr"/>
            <a:r>
              <a:rPr lang="en-US" b="1" i="1" dirty="0"/>
              <a:t>Senior Policy Advisor</a:t>
            </a:r>
          </a:p>
          <a:p>
            <a:pPr algn="ctr"/>
            <a:r>
              <a:rPr lang="en-US" dirty="0"/>
              <a:t>Center for Medicaid and CHIP Services </a:t>
            </a:r>
          </a:p>
          <a:p>
            <a:pPr algn="ctr"/>
            <a:r>
              <a:rPr lang="en-US" dirty="0"/>
              <a:t>Centers for Medicare and Medicaid Services</a:t>
            </a:r>
          </a:p>
        </p:txBody>
      </p:sp>
      <p:pic>
        <p:nvPicPr>
          <p:cNvPr id="2" name="Picture 1">
            <a:extLst>
              <a:ext uri="{FF2B5EF4-FFF2-40B4-BE49-F238E27FC236}">
                <a16:creationId xmlns:a16="http://schemas.microsoft.com/office/drawing/2014/main" id="{0C30425D-AC7A-8502-9C7C-BD188900C4F4}"/>
              </a:ext>
            </a:extLst>
          </p:cNvPr>
          <p:cNvPicPr>
            <a:picLocks noChangeAspect="1"/>
          </p:cNvPicPr>
          <p:nvPr/>
        </p:nvPicPr>
        <p:blipFill>
          <a:blip r:embed="rId7"/>
          <a:stretch>
            <a:fillRect/>
          </a:stretch>
        </p:blipFill>
        <p:spPr>
          <a:xfrm>
            <a:off x="417057" y="1389263"/>
            <a:ext cx="1546248" cy="2061785"/>
          </a:xfrm>
          <a:prstGeom prst="rect">
            <a:avLst/>
          </a:prstGeom>
        </p:spPr>
      </p:pic>
      <p:sp>
        <p:nvSpPr>
          <p:cNvPr id="3" name="TextBox 2">
            <a:extLst>
              <a:ext uri="{FF2B5EF4-FFF2-40B4-BE49-F238E27FC236}">
                <a16:creationId xmlns:a16="http://schemas.microsoft.com/office/drawing/2014/main" id="{183B669A-6AD6-4103-181C-D3703D52E1C6}"/>
              </a:ext>
            </a:extLst>
          </p:cNvPr>
          <p:cNvSpPr txBox="1"/>
          <p:nvPr/>
        </p:nvSpPr>
        <p:spPr>
          <a:xfrm>
            <a:off x="8057382" y="3424229"/>
            <a:ext cx="1356687" cy="1384995"/>
          </a:xfrm>
          <a:prstGeom prst="rect">
            <a:avLst/>
          </a:prstGeom>
          <a:noFill/>
        </p:spPr>
        <p:txBody>
          <a:bodyPr wrap="square" rtlCol="0">
            <a:spAutoFit/>
          </a:bodyPr>
          <a:lstStyle/>
          <a:p>
            <a:pPr algn="ctr"/>
            <a:r>
              <a:rPr lang="en-US" b="1" dirty="0">
                <a:solidFill>
                  <a:srgbClr val="0070C0"/>
                </a:solidFill>
              </a:rPr>
              <a:t>Mark Miller</a:t>
            </a:r>
          </a:p>
          <a:p>
            <a:pPr algn="ctr"/>
            <a:r>
              <a:rPr lang="en-US" b="1" i="1" dirty="0"/>
              <a:t>Behavioral Health Leadership Consultant</a:t>
            </a:r>
          </a:p>
          <a:p>
            <a:pPr algn="ctr"/>
            <a:r>
              <a:rPr lang="en-US" dirty="0"/>
              <a:t>Swope Health</a:t>
            </a:r>
          </a:p>
        </p:txBody>
      </p:sp>
      <p:sp>
        <p:nvSpPr>
          <p:cNvPr id="6" name="TextBox 5">
            <a:extLst>
              <a:ext uri="{FF2B5EF4-FFF2-40B4-BE49-F238E27FC236}">
                <a16:creationId xmlns:a16="http://schemas.microsoft.com/office/drawing/2014/main" id="{CE3FD5B6-DC74-998C-364D-0E8827B42E97}"/>
              </a:ext>
            </a:extLst>
          </p:cNvPr>
          <p:cNvSpPr txBox="1"/>
          <p:nvPr/>
        </p:nvSpPr>
        <p:spPr>
          <a:xfrm>
            <a:off x="5839124" y="3431349"/>
            <a:ext cx="1989479" cy="1169551"/>
          </a:xfrm>
          <a:prstGeom prst="rect">
            <a:avLst/>
          </a:prstGeom>
          <a:noFill/>
        </p:spPr>
        <p:txBody>
          <a:bodyPr wrap="square" rtlCol="0">
            <a:spAutoFit/>
          </a:bodyPr>
          <a:lstStyle/>
          <a:p>
            <a:pPr algn="ctr"/>
            <a:r>
              <a:rPr lang="en-US" b="1" dirty="0">
                <a:solidFill>
                  <a:srgbClr val="0070C0"/>
                </a:solidFill>
              </a:rPr>
              <a:t>Elizabeth Lee</a:t>
            </a:r>
          </a:p>
          <a:p>
            <a:pPr algn="ctr"/>
            <a:r>
              <a:rPr lang="en-US" b="1" i="1" dirty="0"/>
              <a:t>Managing Director</a:t>
            </a:r>
          </a:p>
          <a:p>
            <a:pPr algn="ctr"/>
            <a:r>
              <a:rPr lang="en-US" dirty="0"/>
              <a:t>Continuum Health Group</a:t>
            </a:r>
          </a:p>
          <a:p>
            <a:pPr algn="ctr"/>
            <a:r>
              <a:rPr lang="en-US" i="1" dirty="0">
                <a:solidFill>
                  <a:srgbClr val="00B050"/>
                </a:solidFill>
              </a:rPr>
              <a:t>Moderator</a:t>
            </a:r>
          </a:p>
        </p:txBody>
      </p:sp>
      <p:pic>
        <p:nvPicPr>
          <p:cNvPr id="13" name="Picture 2">
            <a:extLst>
              <a:ext uri="{FF2B5EF4-FFF2-40B4-BE49-F238E27FC236}">
                <a16:creationId xmlns:a16="http://schemas.microsoft.com/office/drawing/2014/main" id="{51075582-95EE-B734-4ABA-C149C918F3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9124" y="1383153"/>
            <a:ext cx="1989479" cy="20330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F865FA8-F498-3FB0-AA11-D979E42E9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3843" y="1383152"/>
            <a:ext cx="1644652" cy="2058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vert="horz" lIns="0" tIns="0" rIns="0" bIns="0" rtlCol="0" anchor="ctr">
            <a:normAutofit/>
          </a:bodyPr>
          <a:lstStyle/>
          <a:p>
            <a:pPr defTabSz="365760">
              <a:buClrTx/>
              <a:defRPr sz="1800">
                <a:solidFill>
                  <a:srgbClr val="000000"/>
                </a:solidFill>
              </a:defRPr>
            </a:pPr>
            <a:fld id="{86CB4B4D-7CA3-9044-876B-883B54F8677D}" type="slidenum">
              <a:rPr sz="960" kern="1200">
                <a:solidFill>
                  <a:srgbClr val="888888"/>
                </a:solidFill>
                <a:latin typeface="Calibri" panose="020F0502020204030204"/>
                <a:ea typeface="+mn-ea"/>
                <a:cs typeface="+mn-cs"/>
              </a:rPr>
              <a:pPr defTabSz="365760">
                <a:buClrTx/>
                <a:defRPr sz="1800">
                  <a:solidFill>
                    <a:srgbClr val="000000"/>
                  </a:solidFill>
                </a:defRPr>
              </a:pPr>
              <a:t>20</a:t>
            </a:fld>
            <a:endParaRPr sz="960" kern="1200" dirty="0">
              <a:solidFill>
                <a:srgbClr val="888888"/>
              </a:solidFill>
              <a:latin typeface="Calibri" panose="020F0502020204030204"/>
              <a:ea typeface="+mn-ea"/>
              <a:cs typeface="+mn-cs"/>
            </a:endParaRPr>
          </a:p>
        </p:txBody>
      </p:sp>
      <p:sp>
        <p:nvSpPr>
          <p:cNvPr id="4" name="Title 3">
            <a:extLst>
              <a:ext uri="{FF2B5EF4-FFF2-40B4-BE49-F238E27FC236}">
                <a16:creationId xmlns:a16="http://schemas.microsoft.com/office/drawing/2014/main" id="{74485DC7-7277-43F8-B7C7-47FDCAED7222}"/>
              </a:ext>
            </a:extLst>
          </p:cNvPr>
          <p:cNvSpPr>
            <a:spLocks noGrp="1"/>
          </p:cNvSpPr>
          <p:nvPr>
            <p:ph type="title" idx="4294967295"/>
          </p:nvPr>
        </p:nvSpPr>
        <p:spPr>
          <a:xfrm>
            <a:off x="640081" y="1625600"/>
            <a:ext cx="8954746" cy="452120"/>
          </a:xfrm>
        </p:spPr>
        <p:txBody>
          <a:bodyPr>
            <a:normAutofit fontScale="90000"/>
          </a:bodyPr>
          <a:lstStyle/>
          <a:p>
            <a:r>
              <a:rPr lang="en-US" sz="3120" dirty="0"/>
              <a:t>CCBHC Quality Bonus Payment Measures – Comparative set</a:t>
            </a:r>
            <a:br>
              <a:rPr lang="en-US" dirty="0"/>
            </a:br>
            <a:endParaRPr lang="en-US" dirty="0"/>
          </a:p>
        </p:txBody>
      </p:sp>
      <p:pic>
        <p:nvPicPr>
          <p:cNvPr id="2" name="Picture 1">
            <a:extLst>
              <a:ext uri="{FF2B5EF4-FFF2-40B4-BE49-F238E27FC236}">
                <a16:creationId xmlns:a16="http://schemas.microsoft.com/office/drawing/2014/main" id="{B174A365-516D-EC14-BBF2-098F76D1D670}"/>
              </a:ext>
            </a:extLst>
          </p:cNvPr>
          <p:cNvPicPr>
            <a:picLocks noChangeAspect="1"/>
          </p:cNvPicPr>
          <p:nvPr/>
        </p:nvPicPr>
        <p:blipFill rotWithShape="1">
          <a:blip r:embed="rId3"/>
          <a:srcRect l="20312" t="27870" r="31042" b="20556"/>
          <a:stretch/>
        </p:blipFill>
        <p:spPr bwMode="auto">
          <a:xfrm>
            <a:off x="1542395" y="1625600"/>
            <a:ext cx="7176708" cy="4279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0609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0612A6-09C3-FCA3-F6EE-7AD562E5DD36}"/>
              </a:ext>
            </a:extLst>
          </p:cNvPr>
          <p:cNvPicPr>
            <a:picLocks noChangeAspect="1"/>
          </p:cNvPicPr>
          <p:nvPr/>
        </p:nvPicPr>
        <p:blipFill rotWithShape="1">
          <a:blip r:embed="rId2"/>
          <a:srcRect l="20313" t="21944" r="31770" b="26390"/>
          <a:stretch/>
        </p:blipFill>
        <p:spPr bwMode="auto">
          <a:xfrm>
            <a:off x="888923" y="1712128"/>
            <a:ext cx="6913957" cy="4193465"/>
          </a:xfrm>
          <a:prstGeom prst="rect">
            <a:avLst/>
          </a:prstGeom>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F0DBBE18-6FFD-E546-FAB6-A6BB932EB3B0}"/>
              </a:ext>
            </a:extLst>
          </p:cNvPr>
          <p:cNvSpPr txBox="1">
            <a:spLocks/>
          </p:cNvSpPr>
          <p:nvPr/>
        </p:nvSpPr>
        <p:spPr>
          <a:xfrm>
            <a:off x="798854" y="1052736"/>
            <a:ext cx="8954746" cy="713741"/>
          </a:xfrm>
          <a:prstGeom prst="rect">
            <a:avLst/>
          </a:prstGeom>
        </p:spPr>
        <p:txBody>
          <a:bodyPr vert="horz" lIns="73152" tIns="36576" rIns="73152" bIns="36576" rtlCol="0" anchor="b">
            <a:normAutofit fontScale="32500" lnSpcReduction="20000"/>
          </a:bodyPr>
          <a:lstStyle>
            <a:lvl1pPr algn="l" defTabSz="914400" rtl="0" eaLnBrk="1" latinLnBrk="0" hangingPunct="1">
              <a:lnSpc>
                <a:spcPct val="85000"/>
              </a:lnSpc>
              <a:spcBef>
                <a:spcPct val="0"/>
              </a:spcBef>
              <a:buNone/>
              <a:defRPr sz="4800" b="1" kern="1200" spc="-50" baseline="0">
                <a:solidFill>
                  <a:srgbClr val="0070C0"/>
                </a:solidFill>
                <a:latin typeface="+mj-lt"/>
                <a:ea typeface="+mj-ea"/>
                <a:cs typeface="+mj-cs"/>
              </a:defRPr>
            </a:lvl1pPr>
          </a:lstStyle>
          <a:p>
            <a:pPr defTabSz="731520">
              <a:buClrTx/>
            </a:pPr>
            <a:r>
              <a:rPr lang="en-US" sz="8640" spc="-40" dirty="0">
                <a:latin typeface="Calibri Light" panose="020F0302020204030204"/>
              </a:rPr>
              <a:t>CCBHC Quality Bonus Payment Measures – Optional set</a:t>
            </a:r>
            <a:br>
              <a:rPr lang="en-US" sz="3840" spc="-40" dirty="0">
                <a:latin typeface="Calibri Light" panose="020F0302020204030204"/>
              </a:rPr>
            </a:br>
            <a:endParaRPr lang="en-US" sz="3840" spc="-40" dirty="0">
              <a:latin typeface="Calibri Light" panose="020F0302020204030204"/>
            </a:endParaRPr>
          </a:p>
        </p:txBody>
      </p:sp>
    </p:spTree>
    <p:extLst>
      <p:ext uri="{BB962C8B-B14F-4D97-AF65-F5344CB8AC3E}">
        <p14:creationId xmlns:p14="http://schemas.microsoft.com/office/powerpoint/2010/main" val="1564065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0DC3-DDF8-4E9F-A1E4-FD432B8CCEE8}"/>
              </a:ext>
            </a:extLst>
          </p:cNvPr>
          <p:cNvSpPr>
            <a:spLocks noGrp="1"/>
          </p:cNvSpPr>
          <p:nvPr>
            <p:ph type="title"/>
          </p:nvPr>
        </p:nvSpPr>
        <p:spPr>
          <a:effectLst>
            <a:outerShdw blurRad="50800" dist="38100" dir="18900000" algn="bl" rotWithShape="0">
              <a:prstClr val="black">
                <a:alpha val="40000"/>
              </a:prstClr>
            </a:outerShdw>
          </a:effectLst>
        </p:spPr>
        <p:txBody>
          <a:bodyPr/>
          <a:lstStyle/>
          <a:p>
            <a:r>
              <a:rPr lang="en-US" dirty="0">
                <a:solidFill>
                  <a:srgbClr val="0033CC"/>
                </a:solidFill>
              </a:rPr>
              <a:t>Questions?</a:t>
            </a:r>
            <a:r>
              <a:rPr lang="en-US" dirty="0"/>
              <a:t> </a:t>
            </a:r>
          </a:p>
        </p:txBody>
      </p:sp>
    </p:spTree>
    <p:extLst>
      <p:ext uri="{BB962C8B-B14F-4D97-AF65-F5344CB8AC3E}">
        <p14:creationId xmlns:p14="http://schemas.microsoft.com/office/powerpoint/2010/main" val="3137911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
        <p:cNvGrpSpPr/>
        <p:nvPr/>
      </p:nvGrpSpPr>
      <p:grpSpPr>
        <a:xfrm>
          <a:off x="0" y="0"/>
          <a:ext cx="0" cy="0"/>
          <a:chOff x="0" y="0"/>
          <a:chExt cx="0" cy="0"/>
        </a:xfrm>
      </p:grpSpPr>
      <p:sp>
        <p:nvSpPr>
          <p:cNvPr id="92" name="Google Shape;92;p2"/>
          <p:cNvSpPr/>
          <p:nvPr/>
        </p:nvSpPr>
        <p:spPr>
          <a:xfrm>
            <a:off x="0" y="4718986"/>
            <a:ext cx="3377251" cy="2596214"/>
          </a:xfrm>
          <a:custGeom>
            <a:avLst/>
            <a:gdLst/>
            <a:ahLst/>
            <a:cxnLst/>
            <a:rect l="l" t="t" r="r" b="b"/>
            <a:pathLst>
              <a:path w="3377251" h="2596214" extrusionOk="0">
                <a:moveTo>
                  <a:pt x="0" y="0"/>
                </a:moveTo>
                <a:lnTo>
                  <a:pt x="3377251" y="0"/>
                </a:lnTo>
                <a:lnTo>
                  <a:pt x="3377251" y="2596214"/>
                </a:lnTo>
                <a:lnTo>
                  <a:pt x="0" y="2596214"/>
                </a:lnTo>
                <a:lnTo>
                  <a:pt x="0" y="0"/>
                </a:lnTo>
                <a:close/>
              </a:path>
            </a:pathLst>
          </a:custGeom>
          <a:blipFill rotWithShape="1">
            <a:blip r:embed="rId3">
              <a:alphaModFix amt="55000"/>
            </a:blip>
            <a:stretch>
              <a:fillRect l="-22715" b="-43841"/>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2"/>
          <p:cNvSpPr/>
          <p:nvPr/>
        </p:nvSpPr>
        <p:spPr>
          <a:xfrm>
            <a:off x="5941696" y="0"/>
            <a:ext cx="6441766" cy="7315200"/>
          </a:xfrm>
          <a:custGeom>
            <a:avLst/>
            <a:gdLst/>
            <a:ahLst/>
            <a:cxnLst/>
            <a:rect l="l" t="t" r="r" b="b"/>
            <a:pathLst>
              <a:path w="6441766" h="7315200" extrusionOk="0">
                <a:moveTo>
                  <a:pt x="0" y="0"/>
                </a:moveTo>
                <a:lnTo>
                  <a:pt x="6441766" y="0"/>
                </a:lnTo>
                <a:lnTo>
                  <a:pt x="6441766" y="7315200"/>
                </a:lnTo>
                <a:lnTo>
                  <a:pt x="0" y="7315200"/>
                </a:lnTo>
                <a:lnTo>
                  <a:pt x="0" y="0"/>
                </a:lnTo>
                <a:close/>
              </a:path>
            </a:pathLst>
          </a:custGeom>
          <a:blipFill rotWithShape="1">
            <a:blip r:embed="rId4">
              <a:alphaModFix/>
            </a:blip>
            <a:stretch>
              <a:fillRect l="-62020" r="-8099"/>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94;p2"/>
          <p:cNvSpPr/>
          <p:nvPr/>
        </p:nvSpPr>
        <p:spPr>
          <a:xfrm>
            <a:off x="5875617" y="-156923"/>
            <a:ext cx="3146463" cy="7472123"/>
          </a:xfrm>
          <a:custGeom>
            <a:avLst/>
            <a:gdLst/>
            <a:ahLst/>
            <a:cxnLst/>
            <a:rect l="l" t="t" r="r" b="b"/>
            <a:pathLst>
              <a:path w="4228207" h="10041014" extrusionOk="0">
                <a:moveTo>
                  <a:pt x="4228207" y="10041014"/>
                </a:moveTo>
                <a:lnTo>
                  <a:pt x="0" y="10041014"/>
                </a:lnTo>
                <a:lnTo>
                  <a:pt x="0" y="0"/>
                </a:lnTo>
                <a:lnTo>
                  <a:pt x="4228207" y="10041014"/>
                </a:lnTo>
                <a:close/>
              </a:path>
            </a:pathLst>
          </a:custGeom>
          <a:solidFill>
            <a:srgbClr val="00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95;p2"/>
          <p:cNvSpPr txBox="1"/>
          <p:nvPr/>
        </p:nvSpPr>
        <p:spPr>
          <a:xfrm>
            <a:off x="0" y="2354828"/>
            <a:ext cx="6916058" cy="106734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2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17A79D"/>
                </a:solidFill>
                <a:effectLst/>
                <a:uLnTx/>
                <a:uFillTx/>
                <a:latin typeface="Montserrat SemiBold"/>
                <a:cs typeface="Arial"/>
                <a:sym typeface="Montserrat SemiBold"/>
              </a:rPr>
              <a:t>Mark Miller</a:t>
            </a:r>
          </a:p>
          <a:p>
            <a:pPr marL="0" marR="0" lvl="0" indent="0" algn="ctr" defTabSz="914400" rtl="0" eaLnBrk="1" fontAlgn="auto" latinLnBrk="0" hangingPunct="1">
              <a:lnSpc>
                <a:spcPct val="102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17A79D"/>
                </a:solidFill>
                <a:effectLst/>
                <a:uLnTx/>
                <a:uFillTx/>
                <a:latin typeface="Montserrat SemiBold"/>
                <a:cs typeface="Arial"/>
                <a:sym typeface="Montserrat SemiBold"/>
              </a:rPr>
              <a:t>Swope Health</a:t>
            </a:r>
          </a:p>
        </p:txBody>
      </p:sp>
    </p:spTree>
    <p:extLst>
      <p:ext uri="{BB962C8B-B14F-4D97-AF65-F5344CB8AC3E}">
        <p14:creationId xmlns:p14="http://schemas.microsoft.com/office/powerpoint/2010/main" val="4118253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70D8-EA19-30A5-822A-C45B413B6A7D}"/>
              </a:ext>
            </a:extLst>
          </p:cNvPr>
          <p:cNvSpPr>
            <a:spLocks noGrp="1"/>
          </p:cNvSpPr>
          <p:nvPr>
            <p:ph type="title"/>
          </p:nvPr>
        </p:nvSpPr>
        <p:spPr>
          <a:xfrm>
            <a:off x="291148" y="1801889"/>
            <a:ext cx="4801688" cy="724415"/>
          </a:xfrm>
        </p:spPr>
        <p:txBody>
          <a:bodyPr>
            <a:normAutofit fontScale="90000"/>
          </a:bodyPr>
          <a:lstStyle/>
          <a:p>
            <a:br>
              <a:rPr lang="en-US" sz="3200" dirty="0">
                <a:solidFill>
                  <a:srgbClr val="006E86"/>
                </a:solidFill>
                <a:latin typeface="Arial Nova Cond" panose="020B0506020202020204" pitchFamily="34" charset="0"/>
                <a:ea typeface="Malgun Gothic" panose="020B0503020000020004" pitchFamily="34" charset="-127"/>
              </a:rPr>
            </a:br>
            <a:r>
              <a:rPr lang="en-US" sz="3200" dirty="0">
                <a:solidFill>
                  <a:srgbClr val="006E86"/>
                </a:solidFill>
                <a:latin typeface="Arial Nova Cond" panose="020B0506020202020204" pitchFamily="34" charset="0"/>
                <a:ea typeface="Malgun Gothic" panose="020B0503020000020004" pitchFamily="34" charset="-127"/>
              </a:rPr>
              <a:t>Collaboration, Implementation &amp; Development</a:t>
            </a:r>
            <a:endParaRPr lang="en-US" sz="3200" dirty="0">
              <a:solidFill>
                <a:srgbClr val="006E86"/>
              </a:solidFill>
            </a:endParaRPr>
          </a:p>
        </p:txBody>
      </p:sp>
      <p:pic>
        <p:nvPicPr>
          <p:cNvPr id="4" name="Picture 3" descr="Sea of hands in the middle">
            <a:extLst>
              <a:ext uri="{FF2B5EF4-FFF2-40B4-BE49-F238E27FC236}">
                <a16:creationId xmlns:a16="http://schemas.microsoft.com/office/drawing/2014/main" id="{50967DCC-4005-F042-1BCB-EBBB779DFFC8}"/>
              </a:ext>
            </a:extLst>
          </p:cNvPr>
          <p:cNvPicPr>
            <a:picLocks noChangeAspect="1"/>
          </p:cNvPicPr>
          <p:nvPr/>
        </p:nvPicPr>
        <p:blipFill rotWithShape="1">
          <a:blip r:embed="rId2">
            <a:extLst>
              <a:ext uri="{28A0092B-C50C-407E-A947-70E740481C1C}">
                <a14:useLocalDpi xmlns:a14="http://schemas.microsoft.com/office/drawing/2010/main" val="0"/>
              </a:ext>
            </a:extLst>
          </a:blip>
          <a:srcRect l="27886" r="23519" b="-1"/>
          <a:stretch/>
        </p:blipFill>
        <p:spPr>
          <a:xfrm>
            <a:off x="5759552" y="914408"/>
            <a:ext cx="3994048" cy="5486392"/>
          </a:xfrm>
          <a:prstGeom prst="rect">
            <a:avLst/>
          </a:prstGeom>
          <a:effectLst/>
        </p:spPr>
      </p:pic>
      <p:sp>
        <p:nvSpPr>
          <p:cNvPr id="5" name="TextBox 4">
            <a:extLst>
              <a:ext uri="{FF2B5EF4-FFF2-40B4-BE49-F238E27FC236}">
                <a16:creationId xmlns:a16="http://schemas.microsoft.com/office/drawing/2014/main" id="{054AB1A9-5D0F-67D0-5313-586E476F4427}"/>
              </a:ext>
            </a:extLst>
          </p:cNvPr>
          <p:cNvSpPr txBox="1"/>
          <p:nvPr/>
        </p:nvSpPr>
        <p:spPr>
          <a:xfrm>
            <a:off x="502173" y="2946698"/>
            <a:ext cx="4650212" cy="2910522"/>
          </a:xfrm>
          <a:prstGeom prst="rect">
            <a:avLst/>
          </a:prstGeom>
          <a:noFill/>
        </p:spPr>
        <p:txBody>
          <a:bodyPr wrap="square" lIns="0" tIns="0" rIns="0" bIns="0" rtlCol="0" anchor="t">
            <a:noAutofit/>
          </a:bodyPr>
          <a:lstStyle/>
          <a:p>
            <a:pPr marL="274320" indent="-274320" defTabSz="731520">
              <a:spcAft>
                <a:spcPts val="1440"/>
              </a:spcAft>
              <a:buClr>
                <a:srgbClr val="F15D5B"/>
              </a:buClr>
              <a:buFont typeface="Times New Roman" panose="02020603050405020304" pitchFamily="18" charset="0"/>
              <a:buChar char="»"/>
              <a:tabLst>
                <a:tab pos="278130" algn="l"/>
              </a:tabLst>
              <a:defRPr/>
            </a:pPr>
            <a:r>
              <a:rPr lang="en-US" altLang="en-US" sz="1600" b="1" kern="1200" dirty="0">
                <a:solidFill>
                  <a:prstClr val="black">
                    <a:lumMod val="75000"/>
                    <a:lumOff val="25000"/>
                  </a:prstClr>
                </a:solidFill>
                <a:latin typeface="Arial Nova Cond" panose="020B0506020202020204" pitchFamily="34" charset="0"/>
                <a:ea typeface="+mn-ea"/>
                <a:cs typeface="+mn-cs"/>
              </a:rPr>
              <a:t>The Swope Health CCBHC Leadership Team </a:t>
            </a:r>
            <a:r>
              <a:rPr lang="en-US" altLang="en-US" sz="1600" kern="1200" dirty="0">
                <a:solidFill>
                  <a:prstClr val="black">
                    <a:lumMod val="75000"/>
                    <a:lumOff val="25000"/>
                  </a:prstClr>
                </a:solidFill>
                <a:latin typeface="Arial Nova Cond" panose="020B0506020202020204" pitchFamily="34" charset="0"/>
                <a:ea typeface="+mn-ea"/>
                <a:cs typeface="+mn-cs"/>
              </a:rPr>
              <a:t>Adult Programs, Children's Programs, Crisis Team, Health Care Home, Residential Programs, SUD Programs, Finance Department and IT Data and Human Resources</a:t>
            </a:r>
          </a:p>
          <a:p>
            <a:pPr marL="274320" indent="-274320" defTabSz="731520">
              <a:spcAft>
                <a:spcPts val="1440"/>
              </a:spcAft>
              <a:buClr>
                <a:srgbClr val="F15D5B"/>
              </a:buClr>
              <a:buFont typeface="Times New Roman" panose="02020603050405020304" pitchFamily="18" charset="0"/>
              <a:buChar char="»"/>
              <a:tabLst>
                <a:tab pos="278130" algn="l"/>
              </a:tabLst>
              <a:defRPr/>
            </a:pPr>
            <a:r>
              <a:rPr lang="en-US" altLang="en-US" sz="1600" b="1" kern="1200" dirty="0">
                <a:solidFill>
                  <a:prstClr val="black">
                    <a:lumMod val="75000"/>
                    <a:lumOff val="25000"/>
                  </a:prstClr>
                </a:solidFill>
                <a:latin typeface="Arial Nova Cond" panose="020B0506020202020204" pitchFamily="34" charset="0"/>
                <a:ea typeface="+mn-ea"/>
                <a:cs typeface="+mn-cs"/>
              </a:rPr>
              <a:t>DMH &amp; MBHC Liaison Meeting </a:t>
            </a:r>
            <a:r>
              <a:rPr lang="en-US" altLang="en-US" sz="1600" kern="1200" dirty="0">
                <a:solidFill>
                  <a:prstClr val="black">
                    <a:lumMod val="75000"/>
                    <a:lumOff val="25000"/>
                  </a:prstClr>
                </a:solidFill>
                <a:latin typeface="Arial Nova Cond" panose="020B0506020202020204" pitchFamily="34" charset="0"/>
                <a:ea typeface="+mn-ea"/>
                <a:cs typeface="+mn-cs"/>
              </a:rPr>
              <a:t>DMH, MBHC, all providers: </a:t>
            </a:r>
            <a:r>
              <a:rPr lang="en-US" altLang="en-US" sz="1600" b="1" kern="1200" dirty="0">
                <a:solidFill>
                  <a:prstClr val="black">
                    <a:lumMod val="75000"/>
                    <a:lumOff val="25000"/>
                  </a:prstClr>
                </a:solidFill>
                <a:latin typeface="Arial Nova Cond" panose="020B0506020202020204" pitchFamily="34" charset="0"/>
                <a:ea typeface="+mn-ea"/>
                <a:cs typeface="+mn-cs"/>
              </a:rPr>
              <a:t>Practice Coaching </a:t>
            </a:r>
            <a:r>
              <a:rPr lang="en-US" altLang="en-US" sz="1600" kern="1200" dirty="0">
                <a:solidFill>
                  <a:prstClr val="black">
                    <a:lumMod val="75000"/>
                    <a:lumOff val="25000"/>
                  </a:prstClr>
                </a:solidFill>
                <a:latin typeface="Arial Nova Cond" panose="020B0506020202020204" pitchFamily="34" charset="0"/>
                <a:ea typeface="+mn-ea"/>
                <a:cs typeface="+mn-cs"/>
              </a:rPr>
              <a:t>Missouri provider/state experts :</a:t>
            </a:r>
            <a:r>
              <a:rPr lang="en-US" altLang="en-US" sz="1600" b="1" kern="1200" dirty="0">
                <a:solidFill>
                  <a:prstClr val="black">
                    <a:lumMod val="75000"/>
                    <a:lumOff val="25000"/>
                  </a:prstClr>
                </a:solidFill>
                <a:latin typeface="Arial Nova Cond" panose="020B0506020202020204" pitchFamily="34" charset="0"/>
                <a:ea typeface="+mn-ea"/>
                <a:cs typeface="+mn-cs"/>
              </a:rPr>
              <a:t>CCBHC Learning Collaborative </a:t>
            </a:r>
            <a:r>
              <a:rPr lang="en-US" altLang="en-US" sz="1600" kern="1200" dirty="0">
                <a:solidFill>
                  <a:prstClr val="black">
                    <a:lumMod val="75000"/>
                    <a:lumOff val="25000"/>
                  </a:prstClr>
                </a:solidFill>
                <a:latin typeface="Arial Nova Cond" panose="020B0506020202020204" pitchFamily="34" charset="0"/>
                <a:ea typeface="+mn-ea"/>
                <a:cs typeface="+mn-cs"/>
              </a:rPr>
              <a:t>DMH, MBHC, CCBHC providers</a:t>
            </a:r>
          </a:p>
          <a:p>
            <a:pPr marL="274320" indent="-274320" defTabSz="731520">
              <a:spcAft>
                <a:spcPts val="1440"/>
              </a:spcAft>
              <a:buClr>
                <a:srgbClr val="F15D5B"/>
              </a:buClr>
              <a:buFont typeface="Times New Roman" panose="02020603050405020304" pitchFamily="18" charset="0"/>
              <a:buChar char="»"/>
              <a:tabLst>
                <a:tab pos="278130" algn="l"/>
              </a:tabLst>
              <a:defRPr/>
            </a:pPr>
            <a:r>
              <a:rPr lang="en-US" altLang="en-US" sz="1600" b="1" kern="1200" dirty="0">
                <a:solidFill>
                  <a:prstClr val="black">
                    <a:lumMod val="75000"/>
                    <a:lumOff val="25000"/>
                  </a:prstClr>
                </a:solidFill>
                <a:latin typeface="Arial Nova Cond" panose="020B0506020202020204" pitchFamily="34" charset="0"/>
                <a:ea typeface="+mn-ea"/>
                <a:cs typeface="+mn-cs"/>
              </a:rPr>
              <a:t>Quality Improvement Collaborative</a:t>
            </a:r>
          </a:p>
        </p:txBody>
      </p:sp>
      <p:pic>
        <p:nvPicPr>
          <p:cNvPr id="6" name="Picture 5" descr="Text&#10;&#10;Description automatically generated">
            <a:extLst>
              <a:ext uri="{FF2B5EF4-FFF2-40B4-BE49-F238E27FC236}">
                <a16:creationId xmlns:a16="http://schemas.microsoft.com/office/drawing/2014/main" id="{0CB91AF2-43CA-57AB-27D4-81F141E1F909}"/>
              </a:ext>
            </a:extLst>
          </p:cNvPr>
          <p:cNvPicPr>
            <a:picLocks noChangeAspect="1"/>
          </p:cNvPicPr>
          <p:nvPr/>
        </p:nvPicPr>
        <p:blipFill rotWithShape="1">
          <a:blip r:embed="rId3">
            <a:extLst>
              <a:ext uri="{28A0092B-C50C-407E-A947-70E740481C1C}">
                <a14:useLocalDpi xmlns:a14="http://schemas.microsoft.com/office/drawing/2010/main" val="0"/>
              </a:ext>
            </a:extLst>
          </a:blip>
          <a:srcRect l="5499" t="16485" r="77774" b="17674"/>
          <a:stretch/>
        </p:blipFill>
        <p:spPr>
          <a:xfrm>
            <a:off x="7916392" y="5047769"/>
            <a:ext cx="1160609" cy="1136469"/>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1BE349-808A-A818-54C4-E241630E7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771" y="5102855"/>
            <a:ext cx="1388806" cy="1176798"/>
          </a:xfrm>
          <a:prstGeom prst="rect">
            <a:avLst/>
          </a:prstGeom>
        </p:spPr>
      </p:pic>
      <p:sp>
        <p:nvSpPr>
          <p:cNvPr id="3" name="Title 1">
            <a:extLst>
              <a:ext uri="{FF2B5EF4-FFF2-40B4-BE49-F238E27FC236}">
                <a16:creationId xmlns:a16="http://schemas.microsoft.com/office/drawing/2014/main" id="{4950A8AC-760B-15F2-9739-51F5295D0CFD}"/>
              </a:ext>
            </a:extLst>
          </p:cNvPr>
          <p:cNvSpPr txBox="1">
            <a:spLocks/>
          </p:cNvSpPr>
          <p:nvPr/>
        </p:nvSpPr>
        <p:spPr>
          <a:xfrm>
            <a:off x="291148" y="1200491"/>
            <a:ext cx="4938134" cy="601397"/>
          </a:xfrm>
          <a:prstGeom prst="rect">
            <a:avLst/>
          </a:prstGeom>
        </p:spPr>
        <p:txBody>
          <a:bodyPr vert="horz" lIns="73152" tIns="36576" rIns="73152" bIns="3657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1520">
              <a:buClrTx/>
              <a:defRPr/>
            </a:pPr>
            <a:r>
              <a:rPr lang="en-US" sz="2880" b="1" dirty="0">
                <a:solidFill>
                  <a:srgbClr val="272642"/>
                </a:solidFill>
                <a:latin typeface="Arial Nova Cond" panose="020B0506020202020204" pitchFamily="34" charset="0"/>
              </a:rPr>
              <a:t>Swope Health’s </a:t>
            </a:r>
          </a:p>
          <a:p>
            <a:pPr algn="ctr" defTabSz="731520">
              <a:buClrTx/>
              <a:defRPr/>
            </a:pPr>
            <a:r>
              <a:rPr lang="en-US" sz="2880" b="1" dirty="0">
                <a:solidFill>
                  <a:srgbClr val="272642"/>
                </a:solidFill>
                <a:latin typeface="Arial Nova Cond" panose="020B0506020202020204" pitchFamily="34" charset="0"/>
              </a:rPr>
              <a:t>CCBHC Journey</a:t>
            </a:r>
            <a:endParaRPr lang="en-US" sz="2560" dirty="0">
              <a:solidFill>
                <a:srgbClr val="272642"/>
              </a:solidFill>
              <a:latin typeface="Arial Nova Cond Light" panose="020B0306020202020204" pitchFamily="34" charset="0"/>
              <a:ea typeface="Malgun Gothic" panose="020B0503020000020004" pitchFamily="34" charset="-127"/>
            </a:endParaRPr>
          </a:p>
        </p:txBody>
      </p:sp>
    </p:spTree>
    <p:extLst>
      <p:ext uri="{BB962C8B-B14F-4D97-AF65-F5344CB8AC3E}">
        <p14:creationId xmlns:p14="http://schemas.microsoft.com/office/powerpoint/2010/main" val="29438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table, indoor, group&#10;&#10;Description automatically generated">
            <a:extLst>
              <a:ext uri="{FF2B5EF4-FFF2-40B4-BE49-F238E27FC236}">
                <a16:creationId xmlns:a16="http://schemas.microsoft.com/office/drawing/2014/main" id="{66F450E2-CA2C-4DC6-9464-07B0B9C2659C}"/>
              </a:ext>
            </a:extLst>
          </p:cNvPr>
          <p:cNvPicPr>
            <a:picLocks noChangeAspect="1"/>
          </p:cNvPicPr>
          <p:nvPr/>
        </p:nvPicPr>
        <p:blipFill rotWithShape="1">
          <a:blip r:embed="rId2">
            <a:extLst>
              <a:ext uri="{28A0092B-C50C-407E-A947-70E740481C1C}">
                <a14:useLocalDpi xmlns:a14="http://schemas.microsoft.com/office/drawing/2010/main" val="0"/>
              </a:ext>
            </a:extLst>
          </a:blip>
          <a:srcRect l="13730" r="1102" b="-1"/>
          <a:stretch/>
        </p:blipFill>
        <p:spPr>
          <a:xfrm>
            <a:off x="16" y="914408"/>
            <a:ext cx="4876784" cy="3822186"/>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5" name="Content Placeholder 4" descr="Two people at a podium&#10;&#10;Description automatically generated with low confidence">
            <a:extLst>
              <a:ext uri="{FF2B5EF4-FFF2-40B4-BE49-F238E27FC236}">
                <a16:creationId xmlns:a16="http://schemas.microsoft.com/office/drawing/2014/main" id="{7907947A-1D10-49F4-A72C-B35D67BB26D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6195" b="-1"/>
          <a:stretch/>
        </p:blipFill>
        <p:spPr>
          <a:xfrm>
            <a:off x="4876800" y="914397"/>
            <a:ext cx="4876800" cy="436444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
        <p:nvSpPr>
          <p:cNvPr id="27" name="Content Placeholder 2">
            <a:extLst>
              <a:ext uri="{FF2B5EF4-FFF2-40B4-BE49-F238E27FC236}">
                <a16:creationId xmlns:a16="http://schemas.microsoft.com/office/drawing/2014/main" id="{78DF177D-B511-452C-B076-01E7EDF39749}"/>
              </a:ext>
            </a:extLst>
          </p:cNvPr>
          <p:cNvSpPr txBox="1">
            <a:spLocks/>
          </p:cNvSpPr>
          <p:nvPr/>
        </p:nvSpPr>
        <p:spPr>
          <a:xfrm>
            <a:off x="4811616" y="5560992"/>
            <a:ext cx="4876783" cy="795292"/>
          </a:xfrm>
          <a:prstGeom prst="rect">
            <a:avLst/>
          </a:prstGeom>
        </p:spPr>
        <p:txBody>
          <a:bodyPr vert="horz" lIns="73152" tIns="36576" rIns="73152" bIns="36576"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defTabSz="731520">
              <a:spcBef>
                <a:spcPts val="800"/>
              </a:spcBef>
              <a:buClrTx/>
              <a:defRPr/>
            </a:pPr>
            <a:r>
              <a:rPr lang="en-US" sz="1440" dirty="0">
                <a:solidFill>
                  <a:srgbClr val="9D90A0">
                    <a:lumMod val="75000"/>
                  </a:srgbClr>
                </a:solidFill>
                <a:latin typeface="Arial Nova Cond" panose="020B0506020202020204" pitchFamily="34" charset="0"/>
                <a:cs typeface="Times New Roman" panose="02020603050405020304" pitchFamily="18" charset="0"/>
              </a:rPr>
              <a:t>Bipartisan legislation from U.S. Senators </a:t>
            </a:r>
            <a:r>
              <a:rPr lang="en-US" sz="1440" b="1" dirty="0">
                <a:solidFill>
                  <a:srgbClr val="5AA2AE"/>
                </a:solidFill>
                <a:latin typeface="Arial Nova Cond" panose="020B0506020202020204" pitchFamily="34" charset="0"/>
                <a:cs typeface="Times New Roman" panose="02020603050405020304" pitchFamily="18" charset="0"/>
              </a:rPr>
              <a:t>Debbie Stabenow</a:t>
            </a:r>
            <a:r>
              <a:rPr lang="en-US" sz="1440" b="1" dirty="0">
                <a:solidFill>
                  <a:srgbClr val="9D90A0">
                    <a:lumMod val="75000"/>
                  </a:srgbClr>
                </a:solidFill>
                <a:latin typeface="Arial Nova Cond" panose="020B0506020202020204" pitchFamily="34" charset="0"/>
                <a:cs typeface="Times New Roman" panose="02020603050405020304" pitchFamily="18" charset="0"/>
              </a:rPr>
              <a:t> </a:t>
            </a:r>
            <a:r>
              <a:rPr lang="en-US" sz="1440" dirty="0">
                <a:solidFill>
                  <a:srgbClr val="9D90A0">
                    <a:lumMod val="75000"/>
                  </a:srgbClr>
                </a:solidFill>
                <a:latin typeface="Arial Nova Cond" panose="020B0506020202020204" pitchFamily="34" charset="0"/>
                <a:cs typeface="Times New Roman" panose="02020603050405020304" pitchFamily="18" charset="0"/>
              </a:rPr>
              <a:t>(D-MI) and </a:t>
            </a:r>
            <a:r>
              <a:rPr lang="en-US" sz="1440" b="1" dirty="0">
                <a:solidFill>
                  <a:srgbClr val="5AA2AE"/>
                </a:solidFill>
                <a:latin typeface="Arial Nova Cond" panose="020B0506020202020204" pitchFamily="34" charset="0"/>
                <a:cs typeface="Times New Roman" panose="02020603050405020304" pitchFamily="18" charset="0"/>
              </a:rPr>
              <a:t>Roy Blunt </a:t>
            </a:r>
            <a:r>
              <a:rPr lang="en-US" sz="1440" dirty="0">
                <a:solidFill>
                  <a:srgbClr val="9D90A0">
                    <a:lumMod val="75000"/>
                  </a:srgbClr>
                </a:solidFill>
                <a:latin typeface="Arial Nova Cond" panose="020B0506020202020204" pitchFamily="34" charset="0"/>
                <a:cs typeface="Times New Roman" panose="02020603050405020304" pitchFamily="18" charset="0"/>
              </a:rPr>
              <a:t>(R-MO) in 2014</a:t>
            </a:r>
          </a:p>
        </p:txBody>
      </p:sp>
      <p:grpSp>
        <p:nvGrpSpPr>
          <p:cNvPr id="42" name="Group 41">
            <a:extLst>
              <a:ext uri="{FF2B5EF4-FFF2-40B4-BE49-F238E27FC236}">
                <a16:creationId xmlns:a16="http://schemas.microsoft.com/office/drawing/2014/main" id="{BF2E84F8-827F-49B4-AD4C-B47001E996F2}"/>
              </a:ext>
            </a:extLst>
          </p:cNvPr>
          <p:cNvGrpSpPr/>
          <p:nvPr/>
        </p:nvGrpSpPr>
        <p:grpSpPr>
          <a:xfrm>
            <a:off x="-49939" y="854195"/>
            <a:ext cx="4330418" cy="811953"/>
            <a:chOff x="5416857" y="4691782"/>
            <a:chExt cx="5413022" cy="1014941"/>
          </a:xfrm>
        </p:grpSpPr>
        <p:sp>
          <p:nvSpPr>
            <p:cNvPr id="43" name="TextBox 42">
              <a:extLst>
                <a:ext uri="{FF2B5EF4-FFF2-40B4-BE49-F238E27FC236}">
                  <a16:creationId xmlns:a16="http://schemas.microsoft.com/office/drawing/2014/main" id="{05B648DC-3E15-4A6E-ABAA-DF9218E042EE}"/>
                </a:ext>
              </a:extLst>
            </p:cNvPr>
            <p:cNvSpPr txBox="1"/>
            <p:nvPr/>
          </p:nvSpPr>
          <p:spPr>
            <a:xfrm>
              <a:off x="5943601" y="5097599"/>
              <a:ext cx="4886278" cy="609124"/>
            </a:xfrm>
            <a:prstGeom prst="rect">
              <a:avLst/>
            </a:prstGeom>
            <a:solidFill>
              <a:schemeClr val="accent6">
                <a:lumMod val="75000"/>
                <a:alpha val="74902"/>
              </a:schemeClr>
            </a:solidFill>
          </p:spPr>
          <p:txBody>
            <a:bodyPr wrap="square" lIns="0" tIns="0" rIns="0" bIns="0" rtlCol="0" anchor="ctr">
              <a:noAutofit/>
            </a:bodyPr>
            <a:lstStyle/>
            <a:p>
              <a:pPr marL="186690" defTabSz="731520">
                <a:buClrTx/>
                <a:tabLst>
                  <a:tab pos="278130" algn="l"/>
                </a:tabLst>
                <a:defRPr/>
              </a:pPr>
              <a:r>
                <a:rPr lang="en-US" sz="1600" kern="1200" dirty="0">
                  <a:solidFill>
                    <a:prstClr val="white"/>
                  </a:solidFill>
                  <a:effectLst>
                    <a:outerShdw blurRad="38100" dist="38100" dir="2700000" algn="tl">
                      <a:srgbClr val="000000">
                        <a:alpha val="43137"/>
                      </a:srgbClr>
                    </a:outerShdw>
                  </a:effectLst>
                  <a:latin typeface="Arial Nova Cond" panose="020B0506020202020204" pitchFamily="34" charset="0"/>
                  <a:ea typeface="+mn-ea"/>
                  <a:cs typeface="+mn-cs"/>
                </a:rPr>
                <a:t>The time has come for a</a:t>
              </a:r>
              <a:r>
                <a:rPr lang="en-US" sz="1600" b="1" kern="1200" dirty="0">
                  <a:solidFill>
                    <a:prstClr val="white"/>
                  </a:solidFill>
                  <a:effectLst>
                    <a:outerShdw blurRad="38100" dist="38100" dir="2700000" algn="tl">
                      <a:srgbClr val="000000">
                        <a:alpha val="43137"/>
                      </a:srgbClr>
                    </a:outerShdw>
                  </a:effectLst>
                  <a:latin typeface="Arial Nova Cond" panose="020B0506020202020204" pitchFamily="34" charset="0"/>
                  <a:ea typeface="+mn-ea"/>
                  <a:cs typeface="+mn-cs"/>
                </a:rPr>
                <a:t> bold new approach. </a:t>
              </a:r>
              <a:r>
                <a:rPr lang="en-US" sz="1280" kern="1200" dirty="0">
                  <a:solidFill>
                    <a:prstClr val="white">
                      <a:lumMod val="85000"/>
                    </a:prstClr>
                  </a:solidFill>
                  <a:latin typeface="Arial Nova Cond" panose="020B0506020202020204" pitchFamily="34" charset="0"/>
                  <a:ea typeface="+mn-ea"/>
                  <a:cs typeface="+mn-cs"/>
                </a:rPr>
                <a:t>–President John F Kennedy</a:t>
              </a:r>
              <a:endParaRPr lang="en-US" sz="960" kern="1200" dirty="0">
                <a:solidFill>
                  <a:prstClr val="white">
                    <a:lumMod val="85000"/>
                  </a:prstClr>
                </a:solidFill>
                <a:latin typeface="Arial Nova Cond" panose="020B0506020202020204" pitchFamily="34" charset="0"/>
                <a:ea typeface="+mn-ea"/>
                <a:cs typeface="+mn-cs"/>
              </a:endParaRPr>
            </a:p>
          </p:txBody>
        </p:sp>
        <p:pic>
          <p:nvPicPr>
            <p:cNvPr id="44" name="Graphic 43" descr="Open quotation mark outline">
              <a:extLst>
                <a:ext uri="{FF2B5EF4-FFF2-40B4-BE49-F238E27FC236}">
                  <a16:creationId xmlns:a16="http://schemas.microsoft.com/office/drawing/2014/main" id="{E4A190AC-0DC9-48E6-81CD-6CE9CBE1F0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a:off x="5416857" y="4691782"/>
              <a:ext cx="846452" cy="846452"/>
            </a:xfrm>
            <a:prstGeom prst="rect">
              <a:avLst/>
            </a:prstGeom>
          </p:spPr>
        </p:pic>
      </p:grpSp>
      <p:grpSp>
        <p:nvGrpSpPr>
          <p:cNvPr id="50" name="Group 49">
            <a:extLst>
              <a:ext uri="{FF2B5EF4-FFF2-40B4-BE49-F238E27FC236}">
                <a16:creationId xmlns:a16="http://schemas.microsoft.com/office/drawing/2014/main" id="{21BF07B9-B6CA-402A-B740-B72717CD9CAD}"/>
              </a:ext>
            </a:extLst>
          </p:cNvPr>
          <p:cNvGrpSpPr/>
          <p:nvPr/>
        </p:nvGrpSpPr>
        <p:grpSpPr>
          <a:xfrm>
            <a:off x="5149991" y="3690012"/>
            <a:ext cx="4330418" cy="1024241"/>
            <a:chOff x="5416857" y="4691782"/>
            <a:chExt cx="5413022" cy="1280301"/>
          </a:xfrm>
        </p:grpSpPr>
        <p:sp>
          <p:nvSpPr>
            <p:cNvPr id="51" name="TextBox 50">
              <a:extLst>
                <a:ext uri="{FF2B5EF4-FFF2-40B4-BE49-F238E27FC236}">
                  <a16:creationId xmlns:a16="http://schemas.microsoft.com/office/drawing/2014/main" id="{FC56D063-6B36-4437-A1AF-152831686F5A}"/>
                </a:ext>
              </a:extLst>
            </p:cNvPr>
            <p:cNvSpPr txBox="1"/>
            <p:nvPr/>
          </p:nvSpPr>
          <p:spPr>
            <a:xfrm>
              <a:off x="5943601" y="5097599"/>
              <a:ext cx="4886278" cy="874484"/>
            </a:xfrm>
            <a:prstGeom prst="rect">
              <a:avLst/>
            </a:prstGeom>
            <a:solidFill>
              <a:srgbClr val="78697B">
                <a:alpha val="74902"/>
              </a:srgbClr>
            </a:solidFill>
          </p:spPr>
          <p:txBody>
            <a:bodyPr wrap="square" lIns="0" tIns="0" rIns="0" bIns="0" rtlCol="0" anchor="ctr">
              <a:noAutofit/>
            </a:bodyPr>
            <a:lstStyle/>
            <a:p>
              <a:pPr marL="186690" defTabSz="731520">
                <a:buClrTx/>
                <a:tabLst>
                  <a:tab pos="278130" algn="l"/>
                </a:tabLst>
                <a:defRPr/>
              </a:pPr>
              <a:r>
                <a:rPr lang="en-US" sz="1600" kern="1200" dirty="0">
                  <a:solidFill>
                    <a:prstClr val="white"/>
                  </a:solidFill>
                  <a:effectLst>
                    <a:outerShdw blurRad="38100" dist="38100" dir="2700000" algn="tl">
                      <a:srgbClr val="000000">
                        <a:alpha val="43137"/>
                      </a:srgbClr>
                    </a:outerShdw>
                  </a:effectLst>
                  <a:latin typeface="Arial Nova Cond" panose="020B0506020202020204" pitchFamily="34" charset="0"/>
                  <a:ea typeface="+mn-ea"/>
                  <a:cs typeface="+mn-cs"/>
                </a:rPr>
                <a:t>Nothing will be more innovative than </a:t>
              </a:r>
              <a:r>
                <a:rPr lang="en-US" sz="1600" b="1" kern="1200" dirty="0">
                  <a:solidFill>
                    <a:prstClr val="white"/>
                  </a:solidFill>
                  <a:effectLst>
                    <a:outerShdw blurRad="38100" dist="38100" dir="2700000" algn="tl">
                      <a:srgbClr val="000000">
                        <a:alpha val="43137"/>
                      </a:srgbClr>
                    </a:outerShdw>
                  </a:effectLst>
                  <a:latin typeface="Arial Nova Cond" panose="020B0506020202020204" pitchFamily="34" charset="0"/>
                  <a:ea typeface="+mn-ea"/>
                  <a:cs typeface="+mn-cs"/>
                </a:rPr>
                <a:t>treating behavioral health like all other health</a:t>
              </a:r>
              <a:r>
                <a:rPr lang="en-US" sz="1600" kern="1200" dirty="0">
                  <a:solidFill>
                    <a:prstClr val="white"/>
                  </a:solidFill>
                  <a:effectLst>
                    <a:outerShdw blurRad="38100" dist="38100" dir="2700000" algn="tl">
                      <a:srgbClr val="000000">
                        <a:alpha val="43137"/>
                      </a:srgbClr>
                    </a:outerShdw>
                  </a:effectLst>
                  <a:latin typeface="Arial Nova Cond" panose="020B0506020202020204" pitchFamily="34" charset="0"/>
                  <a:ea typeface="+mn-ea"/>
                  <a:cs typeface="+mn-cs"/>
                </a:rPr>
                <a:t>.</a:t>
              </a:r>
            </a:p>
            <a:p>
              <a:pPr marL="186690" defTabSz="731520">
                <a:buClrTx/>
                <a:tabLst>
                  <a:tab pos="278130" algn="l"/>
                </a:tabLst>
                <a:defRPr/>
              </a:pPr>
              <a:r>
                <a:rPr lang="en-US" sz="1280" kern="1200" dirty="0">
                  <a:solidFill>
                    <a:prstClr val="white">
                      <a:lumMod val="85000"/>
                    </a:prstClr>
                  </a:solidFill>
                  <a:latin typeface="Arial Nova Cond" panose="020B0506020202020204" pitchFamily="34" charset="0"/>
                  <a:ea typeface="+mn-ea"/>
                  <a:cs typeface="+mn-cs"/>
                </a:rPr>
                <a:t>–Senator Roy Blunt</a:t>
              </a:r>
              <a:endParaRPr lang="en-US" sz="960" kern="1200" dirty="0">
                <a:solidFill>
                  <a:prstClr val="white">
                    <a:lumMod val="85000"/>
                  </a:prstClr>
                </a:solidFill>
                <a:latin typeface="Arial Nova Cond" panose="020B0506020202020204" pitchFamily="34" charset="0"/>
                <a:ea typeface="+mn-ea"/>
                <a:cs typeface="+mn-cs"/>
              </a:endParaRPr>
            </a:p>
          </p:txBody>
        </p:sp>
        <p:pic>
          <p:nvPicPr>
            <p:cNvPr id="52" name="Graphic 51" descr="Open quotation mark outline">
              <a:extLst>
                <a:ext uri="{FF2B5EF4-FFF2-40B4-BE49-F238E27FC236}">
                  <a16:creationId xmlns:a16="http://schemas.microsoft.com/office/drawing/2014/main" id="{15869AC1-93F4-48C6-BE4F-9CEB381C6F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a:off x="5416857" y="4691782"/>
              <a:ext cx="846452" cy="846452"/>
            </a:xfrm>
            <a:prstGeom prst="rect">
              <a:avLst/>
            </a:prstGeom>
          </p:spPr>
        </p:pic>
      </p:grpSp>
      <p:grpSp>
        <p:nvGrpSpPr>
          <p:cNvPr id="54" name="Group 53">
            <a:extLst>
              <a:ext uri="{FF2B5EF4-FFF2-40B4-BE49-F238E27FC236}">
                <a16:creationId xmlns:a16="http://schemas.microsoft.com/office/drawing/2014/main" id="{59E58044-10CA-4902-B6CD-67BF3F348765}"/>
              </a:ext>
            </a:extLst>
          </p:cNvPr>
          <p:cNvGrpSpPr/>
          <p:nvPr/>
        </p:nvGrpSpPr>
        <p:grpSpPr>
          <a:xfrm>
            <a:off x="91976" y="3547419"/>
            <a:ext cx="701378" cy="620358"/>
            <a:chOff x="215660" y="2539797"/>
            <a:chExt cx="876722" cy="775447"/>
          </a:xfrm>
        </p:grpSpPr>
        <p:sp>
          <p:nvSpPr>
            <p:cNvPr id="55" name="Oval 54">
              <a:extLst>
                <a:ext uri="{FF2B5EF4-FFF2-40B4-BE49-F238E27FC236}">
                  <a16:creationId xmlns:a16="http://schemas.microsoft.com/office/drawing/2014/main" id="{C987E122-6C84-4AC7-9CA5-016D4213DFEB}"/>
                </a:ext>
              </a:extLst>
            </p:cNvPr>
            <p:cNvSpPr/>
            <p:nvPr/>
          </p:nvSpPr>
          <p:spPr>
            <a:xfrm>
              <a:off x="245844" y="2539797"/>
              <a:ext cx="833270" cy="775447"/>
            </a:xfrm>
            <a:prstGeom prst="ellipse">
              <a:avLst/>
            </a:prstGeom>
            <a:noFill/>
            <a:ln w="285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defRPr/>
              </a:pPr>
              <a:endParaRPr lang="en-US" sz="1440" kern="1200">
                <a:solidFill>
                  <a:prstClr val="white"/>
                </a:solidFill>
                <a:latin typeface="Segoe UI Light"/>
              </a:endParaRPr>
            </a:p>
          </p:txBody>
        </p:sp>
        <p:sp>
          <p:nvSpPr>
            <p:cNvPr id="56" name="TextBox 55">
              <a:extLst>
                <a:ext uri="{FF2B5EF4-FFF2-40B4-BE49-F238E27FC236}">
                  <a16:creationId xmlns:a16="http://schemas.microsoft.com/office/drawing/2014/main" id="{9DB3993C-3332-44AC-AE45-BDFABCFA174F}"/>
                </a:ext>
              </a:extLst>
            </p:cNvPr>
            <p:cNvSpPr txBox="1"/>
            <p:nvPr/>
          </p:nvSpPr>
          <p:spPr>
            <a:xfrm>
              <a:off x="215660" y="2750731"/>
              <a:ext cx="876722" cy="392415"/>
            </a:xfrm>
            <a:prstGeom prst="rect">
              <a:avLst/>
            </a:prstGeom>
            <a:noFill/>
          </p:spPr>
          <p:txBody>
            <a:bodyPr wrap="square" rtlCol="0">
              <a:spAutoFit/>
            </a:bodyPr>
            <a:lstStyle/>
            <a:p>
              <a:pPr algn="ctr" defTabSz="731520">
                <a:buClrTx/>
                <a:defRPr/>
              </a:pPr>
              <a:r>
                <a:rPr lang="en-US" sz="1440" b="1" kern="1200" dirty="0">
                  <a:solidFill>
                    <a:srgbClr val="9D90A0">
                      <a:lumMod val="20000"/>
                      <a:lumOff val="80000"/>
                    </a:srgbClr>
                  </a:solidFill>
                  <a:latin typeface="Arial Nova Cond" panose="020B0506020202020204" pitchFamily="34" charset="0"/>
                  <a:ea typeface="+mn-ea"/>
                  <a:cs typeface="+mn-cs"/>
                </a:rPr>
                <a:t>CMHC</a:t>
              </a:r>
            </a:p>
          </p:txBody>
        </p:sp>
      </p:grpSp>
      <p:sp>
        <p:nvSpPr>
          <p:cNvPr id="57" name="TextBox 56">
            <a:extLst>
              <a:ext uri="{FF2B5EF4-FFF2-40B4-BE49-F238E27FC236}">
                <a16:creationId xmlns:a16="http://schemas.microsoft.com/office/drawing/2014/main" id="{13E4CEF3-9C2F-4247-9AA3-E45FC15326F7}"/>
              </a:ext>
            </a:extLst>
          </p:cNvPr>
          <p:cNvSpPr txBox="1"/>
          <p:nvPr/>
        </p:nvSpPr>
        <p:spPr>
          <a:xfrm>
            <a:off x="782740" y="3934071"/>
            <a:ext cx="770386" cy="393954"/>
          </a:xfrm>
          <a:prstGeom prst="rect">
            <a:avLst/>
          </a:prstGeom>
          <a:noFill/>
        </p:spPr>
        <p:txBody>
          <a:bodyPr wrap="square" lIns="0" tIns="0" rIns="0" bIns="0" rtlCol="0">
            <a:spAutoFit/>
          </a:bodyPr>
          <a:lstStyle/>
          <a:p>
            <a:pPr defTabSz="731520">
              <a:spcAft>
                <a:spcPts val="480"/>
              </a:spcAft>
              <a:buClrTx/>
              <a:tabLst>
                <a:tab pos="278130" algn="l"/>
              </a:tabLst>
              <a:defRPr/>
            </a:pPr>
            <a:r>
              <a:rPr lang="en-US" sz="2560" b="1" kern="1200" dirty="0">
                <a:solidFill>
                  <a:srgbClr val="9D90A0">
                    <a:lumMod val="20000"/>
                    <a:lumOff val="80000"/>
                  </a:srgbClr>
                </a:solidFill>
                <a:latin typeface="Arial Nova Cond" panose="020B0506020202020204" pitchFamily="34" charset="0"/>
                <a:ea typeface="+mn-ea"/>
                <a:cs typeface="+mn-cs"/>
              </a:rPr>
              <a:t>1963</a:t>
            </a:r>
            <a:endParaRPr lang="en-US" sz="960" kern="1200" dirty="0">
              <a:solidFill>
                <a:srgbClr val="9D90A0">
                  <a:lumMod val="20000"/>
                  <a:lumOff val="80000"/>
                </a:srgbClr>
              </a:solidFill>
              <a:latin typeface="Arial Nova Cond" panose="020B0506020202020204" pitchFamily="34" charset="0"/>
              <a:ea typeface="+mn-ea"/>
              <a:cs typeface="+mn-cs"/>
            </a:endParaRPr>
          </a:p>
        </p:txBody>
      </p:sp>
      <p:grpSp>
        <p:nvGrpSpPr>
          <p:cNvPr id="59" name="Group 58">
            <a:extLst>
              <a:ext uri="{FF2B5EF4-FFF2-40B4-BE49-F238E27FC236}">
                <a16:creationId xmlns:a16="http://schemas.microsoft.com/office/drawing/2014/main" id="{D90CB04F-5405-4878-9A9F-A69FF3856742}"/>
              </a:ext>
            </a:extLst>
          </p:cNvPr>
          <p:cNvGrpSpPr/>
          <p:nvPr/>
        </p:nvGrpSpPr>
        <p:grpSpPr>
          <a:xfrm>
            <a:off x="8923199" y="1475729"/>
            <a:ext cx="701378" cy="620358"/>
            <a:chOff x="202392" y="2653553"/>
            <a:chExt cx="876722" cy="775447"/>
          </a:xfrm>
        </p:grpSpPr>
        <p:sp>
          <p:nvSpPr>
            <p:cNvPr id="60" name="Oval 59">
              <a:extLst>
                <a:ext uri="{FF2B5EF4-FFF2-40B4-BE49-F238E27FC236}">
                  <a16:creationId xmlns:a16="http://schemas.microsoft.com/office/drawing/2014/main" id="{E72C6F9A-ADA3-4207-9DBC-D4BA6C09D126}"/>
                </a:ext>
              </a:extLst>
            </p:cNvPr>
            <p:cNvSpPr/>
            <p:nvPr/>
          </p:nvSpPr>
          <p:spPr>
            <a:xfrm>
              <a:off x="224118" y="2653553"/>
              <a:ext cx="833270" cy="775447"/>
            </a:xfrm>
            <a:prstGeom prst="ellipse">
              <a:avLst/>
            </a:prstGeom>
            <a:noFill/>
            <a:ln w="285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defRPr/>
              </a:pPr>
              <a:endParaRPr lang="en-US" sz="1440" kern="1200">
                <a:solidFill>
                  <a:prstClr val="white"/>
                </a:solidFill>
                <a:latin typeface="Segoe UI Light"/>
              </a:endParaRPr>
            </a:p>
          </p:txBody>
        </p:sp>
        <p:sp>
          <p:nvSpPr>
            <p:cNvPr id="61" name="TextBox 60">
              <a:extLst>
                <a:ext uri="{FF2B5EF4-FFF2-40B4-BE49-F238E27FC236}">
                  <a16:creationId xmlns:a16="http://schemas.microsoft.com/office/drawing/2014/main" id="{A59F6AE7-3D42-4952-BEB0-70D43B9444DF}"/>
                </a:ext>
              </a:extLst>
            </p:cNvPr>
            <p:cNvSpPr txBox="1"/>
            <p:nvPr/>
          </p:nvSpPr>
          <p:spPr>
            <a:xfrm>
              <a:off x="202392" y="2864898"/>
              <a:ext cx="876722" cy="392415"/>
            </a:xfrm>
            <a:prstGeom prst="rect">
              <a:avLst/>
            </a:prstGeom>
            <a:noFill/>
          </p:spPr>
          <p:txBody>
            <a:bodyPr wrap="square" rtlCol="0">
              <a:spAutoFit/>
            </a:bodyPr>
            <a:lstStyle/>
            <a:p>
              <a:pPr algn="ctr" defTabSz="731520">
                <a:buClrTx/>
                <a:defRPr/>
              </a:pPr>
              <a:r>
                <a:rPr lang="en-US" sz="1440" b="1" kern="1200" dirty="0">
                  <a:solidFill>
                    <a:srgbClr val="9D90A0">
                      <a:lumMod val="20000"/>
                      <a:lumOff val="80000"/>
                    </a:srgbClr>
                  </a:solidFill>
                  <a:latin typeface="Arial Nova Cond" panose="020B0506020202020204" pitchFamily="34" charset="0"/>
                  <a:ea typeface="+mn-ea"/>
                  <a:cs typeface="+mn-cs"/>
                </a:rPr>
                <a:t>CCBHC</a:t>
              </a:r>
            </a:p>
          </p:txBody>
        </p:sp>
      </p:grpSp>
      <p:sp>
        <p:nvSpPr>
          <p:cNvPr id="62" name="TextBox 61">
            <a:extLst>
              <a:ext uri="{FF2B5EF4-FFF2-40B4-BE49-F238E27FC236}">
                <a16:creationId xmlns:a16="http://schemas.microsoft.com/office/drawing/2014/main" id="{C0CC1D7B-A695-4384-980C-93C1F4F4058A}"/>
              </a:ext>
            </a:extLst>
          </p:cNvPr>
          <p:cNvSpPr txBox="1"/>
          <p:nvPr/>
        </p:nvSpPr>
        <p:spPr>
          <a:xfrm>
            <a:off x="8159906" y="1320151"/>
            <a:ext cx="738324" cy="393954"/>
          </a:xfrm>
          <a:prstGeom prst="rect">
            <a:avLst/>
          </a:prstGeom>
          <a:noFill/>
        </p:spPr>
        <p:txBody>
          <a:bodyPr wrap="square" lIns="0" tIns="0" rIns="0" bIns="0" rtlCol="0">
            <a:spAutoFit/>
          </a:bodyPr>
          <a:lstStyle/>
          <a:p>
            <a:pPr algn="r" defTabSz="731520">
              <a:spcAft>
                <a:spcPts val="480"/>
              </a:spcAft>
              <a:buClrTx/>
              <a:tabLst>
                <a:tab pos="278130" algn="l"/>
              </a:tabLst>
              <a:defRPr/>
            </a:pPr>
            <a:r>
              <a:rPr lang="en-US" sz="2560" b="1" kern="1200" dirty="0">
                <a:solidFill>
                  <a:srgbClr val="9D90A0">
                    <a:lumMod val="20000"/>
                    <a:lumOff val="80000"/>
                  </a:srgbClr>
                </a:solidFill>
                <a:latin typeface="Arial Nova Cond" panose="020B0506020202020204" pitchFamily="34" charset="0"/>
                <a:ea typeface="+mn-ea"/>
                <a:cs typeface="+mn-cs"/>
              </a:rPr>
              <a:t>2014</a:t>
            </a:r>
            <a:endParaRPr lang="en-US" sz="2560" kern="1200" dirty="0">
              <a:solidFill>
                <a:srgbClr val="9D90A0">
                  <a:lumMod val="20000"/>
                  <a:lumOff val="80000"/>
                </a:srgbClr>
              </a:solidFill>
              <a:latin typeface="Arial Nova Cond" panose="020B0506020202020204" pitchFamily="34" charset="0"/>
              <a:ea typeface="+mn-ea"/>
              <a:cs typeface="+mn-cs"/>
            </a:endParaRPr>
          </a:p>
        </p:txBody>
      </p:sp>
      <p:sp>
        <p:nvSpPr>
          <p:cNvPr id="63" name="Title 1">
            <a:extLst>
              <a:ext uri="{FF2B5EF4-FFF2-40B4-BE49-F238E27FC236}">
                <a16:creationId xmlns:a16="http://schemas.microsoft.com/office/drawing/2014/main" id="{09E06D1D-BDCF-4A69-AACA-680351063A09}"/>
              </a:ext>
            </a:extLst>
          </p:cNvPr>
          <p:cNvSpPr>
            <a:spLocks noGrp="1"/>
          </p:cNvSpPr>
          <p:nvPr>
            <p:ph type="title"/>
          </p:nvPr>
        </p:nvSpPr>
        <p:spPr>
          <a:xfrm>
            <a:off x="273191" y="4552258"/>
            <a:ext cx="4603609" cy="1167726"/>
          </a:xfrm>
        </p:spPr>
        <p:txBody>
          <a:bodyPr>
            <a:noAutofit/>
          </a:bodyPr>
          <a:lstStyle/>
          <a:p>
            <a:r>
              <a:rPr lang="en-US" sz="2240" b="1" dirty="0">
                <a:solidFill>
                  <a:schemeClr val="accent5"/>
                </a:solidFill>
                <a:latin typeface="Arial Nova Cond" panose="020B0506020202020204" pitchFamily="34" charset="0"/>
              </a:rPr>
              <a:t>Certified Community Behavioral Health Clinics (CCBHCs)</a:t>
            </a:r>
            <a:endParaRPr lang="en-US" sz="1920" dirty="0">
              <a:solidFill>
                <a:schemeClr val="accent6">
                  <a:lumMod val="75000"/>
                </a:schemeClr>
              </a:solidFill>
              <a:latin typeface="Malgun Gothic" panose="020B0503020000020004" pitchFamily="34" charset="-127"/>
              <a:ea typeface="Malgun Gothic" panose="020B0503020000020004" pitchFamily="34" charset="-127"/>
            </a:endParaRPr>
          </a:p>
        </p:txBody>
      </p:sp>
      <p:sp>
        <p:nvSpPr>
          <p:cNvPr id="64" name="Content Placeholder 2">
            <a:extLst>
              <a:ext uri="{FF2B5EF4-FFF2-40B4-BE49-F238E27FC236}">
                <a16:creationId xmlns:a16="http://schemas.microsoft.com/office/drawing/2014/main" id="{A8FD8F38-27C0-427B-96E7-83EE1234CD5B}"/>
              </a:ext>
            </a:extLst>
          </p:cNvPr>
          <p:cNvSpPr txBox="1">
            <a:spLocks/>
          </p:cNvSpPr>
          <p:nvPr/>
        </p:nvSpPr>
        <p:spPr>
          <a:xfrm>
            <a:off x="775769" y="5567065"/>
            <a:ext cx="4310819" cy="544714"/>
          </a:xfrm>
          <a:prstGeom prst="rect">
            <a:avLst/>
          </a:prstGeom>
        </p:spPr>
        <p:txBody>
          <a:bodyPr vert="horz" lIns="73152" tIns="36576" rIns="73152" bIns="36576"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defTabSz="731520">
              <a:spcBef>
                <a:spcPts val="800"/>
              </a:spcBef>
              <a:buClrTx/>
              <a:defRPr/>
            </a:pPr>
            <a:r>
              <a:rPr lang="en-US" sz="1440" b="1" dirty="0">
                <a:solidFill>
                  <a:srgbClr val="5AA2AE"/>
                </a:solidFill>
                <a:latin typeface="Arial Nova Cond" panose="020B0506020202020204" pitchFamily="34" charset="0"/>
                <a:cs typeface="Times New Roman" panose="02020603050405020304" pitchFamily="18" charset="0"/>
              </a:rPr>
              <a:t>Excellence in Mental Health Act </a:t>
            </a:r>
            <a:r>
              <a:rPr lang="en-US" sz="1440" dirty="0">
                <a:solidFill>
                  <a:srgbClr val="9D90A0">
                    <a:lumMod val="75000"/>
                  </a:srgbClr>
                </a:solidFill>
                <a:latin typeface="Arial Nova Cond" panose="020B0506020202020204" pitchFamily="34" charset="0"/>
                <a:cs typeface="Times New Roman" panose="02020603050405020304" pitchFamily="18" charset="0"/>
              </a:rPr>
              <a:t>created a federal demonstration for CCBHCs</a:t>
            </a:r>
          </a:p>
        </p:txBody>
      </p:sp>
      <p:sp>
        <p:nvSpPr>
          <p:cNvPr id="65" name="TextBox 64">
            <a:extLst>
              <a:ext uri="{FF2B5EF4-FFF2-40B4-BE49-F238E27FC236}">
                <a16:creationId xmlns:a16="http://schemas.microsoft.com/office/drawing/2014/main" id="{9975B537-EE49-43DC-9FB8-55BD46244074}"/>
              </a:ext>
            </a:extLst>
          </p:cNvPr>
          <p:cNvSpPr txBox="1"/>
          <p:nvPr/>
        </p:nvSpPr>
        <p:spPr>
          <a:xfrm>
            <a:off x="2949119" y="4367174"/>
            <a:ext cx="1862496" cy="172355"/>
          </a:xfrm>
          <a:prstGeom prst="rect">
            <a:avLst/>
          </a:prstGeom>
          <a:noFill/>
        </p:spPr>
        <p:txBody>
          <a:bodyPr wrap="square" lIns="0" tIns="0" rIns="0" bIns="0" rtlCol="0">
            <a:spAutoFit/>
          </a:bodyPr>
          <a:lstStyle/>
          <a:p>
            <a:pPr defTabSz="731520">
              <a:spcAft>
                <a:spcPts val="480"/>
              </a:spcAft>
              <a:buClrTx/>
              <a:tabLst>
                <a:tab pos="278130" algn="l"/>
              </a:tabLst>
              <a:defRPr/>
            </a:pPr>
            <a:r>
              <a:rPr lang="en-US" sz="1120" b="1" kern="1200" dirty="0">
                <a:solidFill>
                  <a:srgbClr val="9D90A0">
                    <a:lumMod val="20000"/>
                    <a:lumOff val="80000"/>
                  </a:srgbClr>
                </a:solidFill>
                <a:latin typeface="Arial Nova Cond" panose="020B0506020202020204" pitchFamily="34" charset="0"/>
                <a:ea typeface="+mn-ea"/>
                <a:cs typeface="+mn-cs"/>
              </a:rPr>
              <a:t>community mental health act</a:t>
            </a:r>
            <a:endParaRPr lang="en-US" sz="960" kern="1200" dirty="0">
              <a:solidFill>
                <a:srgbClr val="9D90A0">
                  <a:lumMod val="20000"/>
                  <a:lumOff val="80000"/>
                </a:srgbClr>
              </a:solidFill>
              <a:latin typeface="Arial Nova Cond" panose="020B0506020202020204" pitchFamily="34" charset="0"/>
              <a:ea typeface="+mn-ea"/>
              <a:cs typeface="+mn-cs"/>
            </a:endParaRPr>
          </a:p>
        </p:txBody>
      </p:sp>
      <p:sp>
        <p:nvSpPr>
          <p:cNvPr id="66" name="TextBox 65">
            <a:extLst>
              <a:ext uri="{FF2B5EF4-FFF2-40B4-BE49-F238E27FC236}">
                <a16:creationId xmlns:a16="http://schemas.microsoft.com/office/drawing/2014/main" id="{4E6D89C5-904F-4295-BB7D-45335BD0DA5D}"/>
              </a:ext>
            </a:extLst>
          </p:cNvPr>
          <p:cNvSpPr txBox="1"/>
          <p:nvPr/>
        </p:nvSpPr>
        <p:spPr>
          <a:xfrm>
            <a:off x="7744700" y="4817027"/>
            <a:ext cx="1862496" cy="172355"/>
          </a:xfrm>
          <a:prstGeom prst="rect">
            <a:avLst/>
          </a:prstGeom>
          <a:noFill/>
        </p:spPr>
        <p:txBody>
          <a:bodyPr wrap="square" lIns="0" tIns="0" rIns="0" bIns="0" rtlCol="0">
            <a:spAutoFit/>
          </a:bodyPr>
          <a:lstStyle/>
          <a:p>
            <a:pPr defTabSz="731520">
              <a:spcAft>
                <a:spcPts val="480"/>
              </a:spcAft>
              <a:buClrTx/>
              <a:tabLst>
                <a:tab pos="278130" algn="l"/>
              </a:tabLst>
              <a:defRPr/>
            </a:pPr>
            <a:r>
              <a:rPr lang="en-US" sz="1120" b="1" kern="1200" dirty="0">
                <a:solidFill>
                  <a:srgbClr val="9D90A0">
                    <a:lumMod val="20000"/>
                    <a:lumOff val="80000"/>
                  </a:srgbClr>
                </a:solidFill>
                <a:latin typeface="Arial Nova Cond" panose="020B0506020202020204" pitchFamily="34" charset="0"/>
                <a:ea typeface="+mn-ea"/>
                <a:cs typeface="+mn-cs"/>
              </a:rPr>
              <a:t>excellence in mental health act</a:t>
            </a:r>
            <a:endParaRPr lang="en-US" sz="960" kern="1200" dirty="0">
              <a:solidFill>
                <a:srgbClr val="9D90A0">
                  <a:lumMod val="20000"/>
                  <a:lumOff val="80000"/>
                </a:srgbClr>
              </a:solidFill>
              <a:latin typeface="Arial Nova Cond" panose="020B0506020202020204" pitchFamily="34" charset="0"/>
              <a:ea typeface="+mn-ea"/>
              <a:cs typeface="+mn-cs"/>
            </a:endParaRPr>
          </a:p>
        </p:txBody>
      </p:sp>
      <p:pic>
        <p:nvPicPr>
          <p:cNvPr id="2" name="Picture 1" descr="Text&#10;&#10;Description automatically generated">
            <a:extLst>
              <a:ext uri="{FF2B5EF4-FFF2-40B4-BE49-F238E27FC236}">
                <a16:creationId xmlns:a16="http://schemas.microsoft.com/office/drawing/2014/main" id="{6C68DF31-9DE2-2B8B-63C9-F9F040C2EB74}"/>
              </a:ext>
            </a:extLst>
          </p:cNvPr>
          <p:cNvPicPr>
            <a:picLocks noChangeAspect="1"/>
          </p:cNvPicPr>
          <p:nvPr/>
        </p:nvPicPr>
        <p:blipFill rotWithShape="1">
          <a:blip r:embed="rId6">
            <a:extLst>
              <a:ext uri="{28A0092B-C50C-407E-A947-70E740481C1C}">
                <a14:useLocalDpi xmlns:a14="http://schemas.microsoft.com/office/drawing/2010/main" val="0"/>
              </a:ext>
            </a:extLst>
          </a:blip>
          <a:srcRect l="5499" t="16485" r="77774" b="17674"/>
          <a:stretch/>
        </p:blipFill>
        <p:spPr>
          <a:xfrm>
            <a:off x="131274" y="5758220"/>
            <a:ext cx="562234" cy="550540"/>
          </a:xfrm>
          <a:prstGeom prst="rect">
            <a:avLst/>
          </a:prstGeom>
        </p:spPr>
      </p:pic>
      <p:sp>
        <p:nvSpPr>
          <p:cNvPr id="3" name="TextBox 2">
            <a:extLst>
              <a:ext uri="{FF2B5EF4-FFF2-40B4-BE49-F238E27FC236}">
                <a16:creationId xmlns:a16="http://schemas.microsoft.com/office/drawing/2014/main" id="{463C1897-4D33-A699-E777-5F7B9B7AAB0E}"/>
              </a:ext>
            </a:extLst>
          </p:cNvPr>
          <p:cNvSpPr txBox="1"/>
          <p:nvPr/>
        </p:nvSpPr>
        <p:spPr>
          <a:xfrm>
            <a:off x="663648" y="6156332"/>
            <a:ext cx="3107814" cy="1908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31520">
              <a:buClrTx/>
              <a:defRPr/>
            </a:pPr>
            <a:r>
              <a:rPr lang="en-US" sz="640" dirty="0">
                <a:solidFill>
                  <a:prstClr val="white">
                    <a:lumMod val="65000"/>
                  </a:prstClr>
                </a:solidFill>
                <a:latin typeface="Arial Nova" panose="020B0504020202020204" pitchFamily="34" charset="0"/>
                <a:ea typeface="Calibri" panose="020F0502020204030204" pitchFamily="34" charset="0"/>
              </a:rPr>
              <a:t>Copyright @ Missouri Behavioral Health Council. All rights reserved. </a:t>
            </a:r>
            <a:endParaRPr lang="en-US" sz="640" dirty="0">
              <a:solidFill>
                <a:prstClr val="white">
                  <a:lumMod val="65000"/>
                </a:prstClr>
              </a:solidFill>
              <a:latin typeface="Arial Nova" panose="020B0504020202020204" pitchFamily="34" charset="0"/>
            </a:endParaRPr>
          </a:p>
        </p:txBody>
      </p:sp>
    </p:spTree>
    <p:extLst>
      <p:ext uri="{BB962C8B-B14F-4D97-AF65-F5344CB8AC3E}">
        <p14:creationId xmlns:p14="http://schemas.microsoft.com/office/powerpoint/2010/main" val="79002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Cross section of young plant and roots">
            <a:extLst>
              <a:ext uri="{FF2B5EF4-FFF2-40B4-BE49-F238E27FC236}">
                <a16:creationId xmlns:a16="http://schemas.microsoft.com/office/drawing/2014/main" id="{5B98D519-245D-4E0C-8CD9-14D3DC594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 y="1133856"/>
            <a:ext cx="9753600" cy="5266944"/>
          </a:xfrm>
          <a:prstGeom prst="rect">
            <a:avLst/>
          </a:prstGeom>
        </p:spPr>
      </p:pic>
      <p:sp>
        <p:nvSpPr>
          <p:cNvPr id="16" name="Oval 15">
            <a:extLst>
              <a:ext uri="{FF2B5EF4-FFF2-40B4-BE49-F238E27FC236}">
                <a16:creationId xmlns:a16="http://schemas.microsoft.com/office/drawing/2014/main" id="{89534F31-FEB1-4C6B-8F87-53B125331CEE}"/>
              </a:ext>
            </a:extLst>
          </p:cNvPr>
          <p:cNvSpPr/>
          <p:nvPr/>
        </p:nvSpPr>
        <p:spPr>
          <a:xfrm>
            <a:off x="116379" y="4066947"/>
            <a:ext cx="1104298" cy="99122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Aptos" panose="02110004020202020204"/>
            </a:endParaRPr>
          </a:p>
        </p:txBody>
      </p:sp>
      <p:sp>
        <p:nvSpPr>
          <p:cNvPr id="25" name="Title 1">
            <a:extLst>
              <a:ext uri="{FF2B5EF4-FFF2-40B4-BE49-F238E27FC236}">
                <a16:creationId xmlns:a16="http://schemas.microsoft.com/office/drawing/2014/main" id="{B5236529-E85D-443F-9AA3-E670A6CF40A4}"/>
              </a:ext>
            </a:extLst>
          </p:cNvPr>
          <p:cNvSpPr txBox="1">
            <a:spLocks/>
          </p:cNvSpPr>
          <p:nvPr/>
        </p:nvSpPr>
        <p:spPr>
          <a:xfrm>
            <a:off x="-28134" y="5059636"/>
            <a:ext cx="1404047" cy="871585"/>
          </a:xfrm>
          <a:prstGeom prst="rect">
            <a:avLst/>
          </a:prstGeom>
          <a:noFill/>
        </p:spPr>
        <p:txBody>
          <a:bodyPr vert="horz" wrap="square" lIns="73152" tIns="36576" rIns="73152" bIns="36576"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1520">
              <a:spcAft>
                <a:spcPts val="480"/>
              </a:spcAft>
              <a:buClrTx/>
              <a:tabLst>
                <a:tab pos="278130" algn="l"/>
              </a:tabLst>
            </a:pPr>
            <a:r>
              <a:rPr lang="en-US" sz="1920" b="1" dirty="0">
                <a:solidFill>
                  <a:prstClr val="white"/>
                </a:solidFill>
                <a:latin typeface="Malgun Gothic" panose="020B0503020000020004" pitchFamily="34" charset="-127"/>
                <a:ea typeface="Malgun Gothic" panose="020B0503020000020004" pitchFamily="34" charset="-127"/>
              </a:rPr>
              <a:t>access to affordable care</a:t>
            </a:r>
          </a:p>
        </p:txBody>
      </p:sp>
      <p:sp>
        <p:nvSpPr>
          <p:cNvPr id="27" name="Title 1">
            <a:extLst>
              <a:ext uri="{FF2B5EF4-FFF2-40B4-BE49-F238E27FC236}">
                <a16:creationId xmlns:a16="http://schemas.microsoft.com/office/drawing/2014/main" id="{08C3090B-5B22-4B56-AA05-7F31292FA7F4}"/>
              </a:ext>
            </a:extLst>
          </p:cNvPr>
          <p:cNvSpPr txBox="1">
            <a:spLocks/>
          </p:cNvSpPr>
          <p:nvPr/>
        </p:nvSpPr>
        <p:spPr>
          <a:xfrm>
            <a:off x="544630" y="1855606"/>
            <a:ext cx="5237595" cy="738664"/>
          </a:xfrm>
          <a:prstGeom prst="rect">
            <a:avLst/>
          </a:prstGeom>
          <a:noFill/>
        </p:spPr>
        <p:txBody>
          <a:bodyPr vert="horz" wrap="square" lIns="73152" tIns="36576" rIns="73152" bIns="36576"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31520">
              <a:spcAft>
                <a:spcPts val="480"/>
              </a:spcAft>
              <a:buClrTx/>
              <a:tabLst>
                <a:tab pos="278130" algn="l"/>
              </a:tabLst>
            </a:pPr>
            <a:r>
              <a:rPr lang="en-US" sz="1600" b="1" dirty="0">
                <a:solidFill>
                  <a:srgbClr val="A02B93"/>
                </a:solidFill>
                <a:latin typeface="Malgun Gothic" panose="020B0503020000020004" pitchFamily="34" charset="-127"/>
                <a:ea typeface="Malgun Gothic" panose="020B0503020000020004" pitchFamily="34" charset="-127"/>
              </a:rPr>
              <a:t>Lack of access to timely, high-quality mental health and addiction treatment is the </a:t>
            </a:r>
            <a:r>
              <a:rPr lang="en-US" sz="1600" b="1" dirty="0">
                <a:solidFill>
                  <a:srgbClr val="4EA72E">
                    <a:lumMod val="50000"/>
                  </a:srgbClr>
                </a:solidFill>
                <a:latin typeface="Malgun Gothic" panose="020B0503020000020004" pitchFamily="34" charset="-127"/>
                <a:ea typeface="Malgun Gothic" panose="020B0503020000020004" pitchFamily="34" charset="-127"/>
              </a:rPr>
              <a:t>greatest barrier to a healthier America.</a:t>
            </a:r>
          </a:p>
        </p:txBody>
      </p:sp>
      <p:sp>
        <p:nvSpPr>
          <p:cNvPr id="29" name="Oval 28">
            <a:extLst>
              <a:ext uri="{FF2B5EF4-FFF2-40B4-BE49-F238E27FC236}">
                <a16:creationId xmlns:a16="http://schemas.microsoft.com/office/drawing/2014/main" id="{26D026B7-5EC2-44BB-B092-E000CDC1DC32}"/>
              </a:ext>
            </a:extLst>
          </p:cNvPr>
          <p:cNvSpPr/>
          <p:nvPr/>
        </p:nvSpPr>
        <p:spPr>
          <a:xfrm>
            <a:off x="8599794" y="1016803"/>
            <a:ext cx="1002595" cy="1000234"/>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Aptos" panose="02110004020202020204"/>
            </a:endParaRPr>
          </a:p>
        </p:txBody>
      </p:sp>
      <p:sp>
        <p:nvSpPr>
          <p:cNvPr id="30" name="Oval 29">
            <a:extLst>
              <a:ext uri="{FF2B5EF4-FFF2-40B4-BE49-F238E27FC236}">
                <a16:creationId xmlns:a16="http://schemas.microsoft.com/office/drawing/2014/main" id="{13ECF308-C6AA-42A2-BFA5-FF0A4AF20AE8}"/>
              </a:ext>
            </a:extLst>
          </p:cNvPr>
          <p:cNvSpPr/>
          <p:nvPr/>
        </p:nvSpPr>
        <p:spPr>
          <a:xfrm>
            <a:off x="9010091" y="1687648"/>
            <a:ext cx="666616" cy="658777"/>
          </a:xfrm>
          <a:prstGeom prst="ellipse">
            <a:avLst/>
          </a:prstGeom>
          <a:solidFill>
            <a:srgbClr val="43CD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Aptos" panose="02110004020202020204"/>
            </a:endParaRPr>
          </a:p>
        </p:txBody>
      </p:sp>
      <p:sp>
        <p:nvSpPr>
          <p:cNvPr id="33" name="Title 1">
            <a:extLst>
              <a:ext uri="{FF2B5EF4-FFF2-40B4-BE49-F238E27FC236}">
                <a16:creationId xmlns:a16="http://schemas.microsoft.com/office/drawing/2014/main" id="{D74C2120-651E-4800-AE27-BC0AB812B3D8}"/>
              </a:ext>
            </a:extLst>
          </p:cNvPr>
          <p:cNvSpPr txBox="1">
            <a:spLocks/>
          </p:cNvSpPr>
          <p:nvPr/>
        </p:nvSpPr>
        <p:spPr>
          <a:xfrm>
            <a:off x="1375913" y="5083267"/>
            <a:ext cx="1404047" cy="605679"/>
          </a:xfrm>
          <a:prstGeom prst="rect">
            <a:avLst/>
          </a:prstGeom>
          <a:noFill/>
        </p:spPr>
        <p:txBody>
          <a:bodyPr vert="horz" wrap="square" lIns="73152" tIns="36576" rIns="73152" bIns="36576"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1520">
              <a:spcAft>
                <a:spcPts val="480"/>
              </a:spcAft>
              <a:buClrTx/>
              <a:tabLst>
                <a:tab pos="278130" algn="l"/>
              </a:tabLst>
            </a:pPr>
            <a:r>
              <a:rPr lang="en-US" sz="1920" b="1" dirty="0">
                <a:solidFill>
                  <a:prstClr val="white"/>
                </a:solidFill>
                <a:latin typeface="Malgun Gothic" panose="020B0503020000020004" pitchFamily="34" charset="-127"/>
                <a:ea typeface="Malgun Gothic" panose="020B0503020000020004" pitchFamily="34" charset="-127"/>
              </a:rPr>
              <a:t>suicide crisis</a:t>
            </a:r>
          </a:p>
        </p:txBody>
      </p:sp>
      <p:sp>
        <p:nvSpPr>
          <p:cNvPr id="34" name="Title 1">
            <a:extLst>
              <a:ext uri="{FF2B5EF4-FFF2-40B4-BE49-F238E27FC236}">
                <a16:creationId xmlns:a16="http://schemas.microsoft.com/office/drawing/2014/main" id="{98C6CBEF-90E9-4221-A6AC-005301BAF56C}"/>
              </a:ext>
            </a:extLst>
          </p:cNvPr>
          <p:cNvSpPr txBox="1">
            <a:spLocks/>
          </p:cNvSpPr>
          <p:nvPr/>
        </p:nvSpPr>
        <p:spPr>
          <a:xfrm>
            <a:off x="2645580" y="5059636"/>
            <a:ext cx="1724125" cy="871585"/>
          </a:xfrm>
          <a:prstGeom prst="rect">
            <a:avLst/>
          </a:prstGeom>
          <a:noFill/>
        </p:spPr>
        <p:txBody>
          <a:bodyPr vert="horz" wrap="square" lIns="73152" tIns="36576" rIns="73152" bIns="36576"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1520">
              <a:spcAft>
                <a:spcPts val="480"/>
              </a:spcAft>
              <a:buClrTx/>
              <a:tabLst>
                <a:tab pos="278130" algn="l"/>
              </a:tabLst>
            </a:pPr>
            <a:r>
              <a:rPr lang="en-US" sz="1920" b="1" dirty="0">
                <a:solidFill>
                  <a:prstClr val="white"/>
                </a:solidFill>
                <a:latin typeface="Malgun Gothic" panose="020B0503020000020004" pitchFamily="34" charset="-127"/>
                <a:ea typeface="Malgun Gothic" panose="020B0503020000020004" pitchFamily="34" charset="-127"/>
              </a:rPr>
              <a:t>standardized, evidence-based care</a:t>
            </a:r>
          </a:p>
        </p:txBody>
      </p:sp>
      <p:sp>
        <p:nvSpPr>
          <p:cNvPr id="35" name="Title 1">
            <a:extLst>
              <a:ext uri="{FF2B5EF4-FFF2-40B4-BE49-F238E27FC236}">
                <a16:creationId xmlns:a16="http://schemas.microsoft.com/office/drawing/2014/main" id="{41702894-73EC-47D1-89A9-93F96D5CD79E}"/>
              </a:ext>
            </a:extLst>
          </p:cNvPr>
          <p:cNvSpPr txBox="1">
            <a:spLocks/>
          </p:cNvSpPr>
          <p:nvPr/>
        </p:nvSpPr>
        <p:spPr>
          <a:xfrm>
            <a:off x="4116603" y="5058180"/>
            <a:ext cx="1665622" cy="605679"/>
          </a:xfrm>
          <a:prstGeom prst="rect">
            <a:avLst/>
          </a:prstGeom>
          <a:noFill/>
        </p:spPr>
        <p:txBody>
          <a:bodyPr vert="horz" wrap="square" lIns="73152" tIns="36576" rIns="73152" bIns="36576"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1520">
              <a:spcAft>
                <a:spcPts val="480"/>
              </a:spcAft>
              <a:buClrTx/>
              <a:tabLst>
                <a:tab pos="278130" algn="l"/>
              </a:tabLst>
            </a:pPr>
            <a:r>
              <a:rPr lang="en-US" sz="1920" b="1" dirty="0">
                <a:solidFill>
                  <a:prstClr val="white"/>
                </a:solidFill>
                <a:latin typeface="Malgun Gothic" panose="020B0503020000020004" pitchFamily="34" charset="-127"/>
                <a:ea typeface="Malgun Gothic" panose="020B0503020000020004" pitchFamily="34" charset="-127"/>
              </a:rPr>
              <a:t>care for Veterans</a:t>
            </a:r>
          </a:p>
        </p:txBody>
      </p:sp>
      <p:sp>
        <p:nvSpPr>
          <p:cNvPr id="37" name="Title 1">
            <a:extLst>
              <a:ext uri="{FF2B5EF4-FFF2-40B4-BE49-F238E27FC236}">
                <a16:creationId xmlns:a16="http://schemas.microsoft.com/office/drawing/2014/main" id="{BB496388-FCDE-4FF3-A2D5-AC2211A29238}"/>
              </a:ext>
            </a:extLst>
          </p:cNvPr>
          <p:cNvSpPr txBox="1">
            <a:spLocks/>
          </p:cNvSpPr>
          <p:nvPr/>
        </p:nvSpPr>
        <p:spPr>
          <a:xfrm>
            <a:off x="5578251" y="5083267"/>
            <a:ext cx="1458606" cy="605679"/>
          </a:xfrm>
          <a:prstGeom prst="rect">
            <a:avLst/>
          </a:prstGeom>
          <a:noFill/>
        </p:spPr>
        <p:txBody>
          <a:bodyPr vert="horz" wrap="square" lIns="73152" tIns="36576" rIns="73152" bIns="36576"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1520">
              <a:spcAft>
                <a:spcPts val="480"/>
              </a:spcAft>
              <a:buClrTx/>
              <a:tabLst>
                <a:tab pos="278130" algn="l"/>
              </a:tabLst>
            </a:pPr>
            <a:r>
              <a:rPr lang="en-US" sz="1920" b="1" dirty="0">
                <a:solidFill>
                  <a:prstClr val="white"/>
                </a:solidFill>
                <a:latin typeface="Malgun Gothic" panose="020B0503020000020004" pitchFamily="34" charset="-127"/>
                <a:ea typeface="Malgun Gothic" panose="020B0503020000020004" pitchFamily="34" charset="-127"/>
              </a:rPr>
              <a:t>opioid crisis</a:t>
            </a:r>
          </a:p>
        </p:txBody>
      </p:sp>
      <p:sp>
        <p:nvSpPr>
          <p:cNvPr id="39" name="Title 1">
            <a:extLst>
              <a:ext uri="{FF2B5EF4-FFF2-40B4-BE49-F238E27FC236}">
                <a16:creationId xmlns:a16="http://schemas.microsoft.com/office/drawing/2014/main" id="{E2FAAA2D-A169-4E04-ABE1-20F809626EB6}"/>
              </a:ext>
            </a:extLst>
          </p:cNvPr>
          <p:cNvSpPr txBox="1">
            <a:spLocks/>
          </p:cNvSpPr>
          <p:nvPr/>
        </p:nvSpPr>
        <p:spPr>
          <a:xfrm>
            <a:off x="8361208" y="5083267"/>
            <a:ext cx="1458606" cy="605679"/>
          </a:xfrm>
          <a:prstGeom prst="rect">
            <a:avLst/>
          </a:prstGeom>
          <a:noFill/>
        </p:spPr>
        <p:txBody>
          <a:bodyPr vert="horz" wrap="square" lIns="73152" tIns="36576" rIns="73152" bIns="36576"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1520">
              <a:spcAft>
                <a:spcPts val="480"/>
              </a:spcAft>
              <a:buClrTx/>
              <a:tabLst>
                <a:tab pos="278130" algn="l"/>
              </a:tabLst>
            </a:pPr>
            <a:r>
              <a:rPr lang="en-US" sz="1920" b="1" dirty="0">
                <a:solidFill>
                  <a:prstClr val="white"/>
                </a:solidFill>
                <a:latin typeface="Malgun Gothic" panose="020B0503020000020004" pitchFamily="34" charset="-127"/>
                <a:ea typeface="Malgun Gothic" panose="020B0503020000020004" pitchFamily="34" charset="-127"/>
              </a:rPr>
              <a:t>limited funding</a:t>
            </a:r>
          </a:p>
        </p:txBody>
      </p:sp>
      <p:pic>
        <p:nvPicPr>
          <p:cNvPr id="75" name="Graphic 74" descr="Open quotation mark outline">
            <a:extLst>
              <a:ext uri="{FF2B5EF4-FFF2-40B4-BE49-F238E27FC236}">
                <a16:creationId xmlns:a16="http://schemas.microsoft.com/office/drawing/2014/main" id="{8B5A389F-5E0B-43AF-84C9-8C2FD59089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a:off x="0" y="1592985"/>
            <a:ext cx="677162" cy="677162"/>
          </a:xfrm>
          <a:prstGeom prst="rect">
            <a:avLst/>
          </a:prstGeom>
        </p:spPr>
      </p:pic>
      <p:sp>
        <p:nvSpPr>
          <p:cNvPr id="76" name="TextBox 75">
            <a:extLst>
              <a:ext uri="{FF2B5EF4-FFF2-40B4-BE49-F238E27FC236}">
                <a16:creationId xmlns:a16="http://schemas.microsoft.com/office/drawing/2014/main" id="{610C26FE-C334-4E57-9D98-52BF32B86012}"/>
              </a:ext>
            </a:extLst>
          </p:cNvPr>
          <p:cNvSpPr txBox="1"/>
          <p:nvPr/>
        </p:nvSpPr>
        <p:spPr>
          <a:xfrm>
            <a:off x="3057155" y="2395478"/>
            <a:ext cx="2615872" cy="240066"/>
          </a:xfrm>
          <a:prstGeom prst="rect">
            <a:avLst/>
          </a:prstGeom>
          <a:noFill/>
        </p:spPr>
        <p:txBody>
          <a:bodyPr wrap="square" rtlCol="0">
            <a:spAutoFit/>
          </a:bodyPr>
          <a:lstStyle/>
          <a:p>
            <a:pPr algn="r" defTabSz="731520">
              <a:buClrTx/>
            </a:pPr>
            <a:r>
              <a:rPr lang="en-US" sz="960" kern="1200" dirty="0">
                <a:solidFill>
                  <a:srgbClr val="A02B93">
                    <a:lumMod val="50000"/>
                  </a:srgbClr>
                </a:solidFill>
                <a:latin typeface="Arial Nova Cond" panose="020B0506020202020204" pitchFamily="34" charset="0"/>
                <a:ea typeface="+mn-ea"/>
                <a:cs typeface="+mn-cs"/>
              </a:rPr>
              <a:t>National Council for Behavioral Health, 2020</a:t>
            </a:r>
          </a:p>
        </p:txBody>
      </p:sp>
      <p:sp>
        <p:nvSpPr>
          <p:cNvPr id="83" name="Title 1">
            <a:extLst>
              <a:ext uri="{FF2B5EF4-FFF2-40B4-BE49-F238E27FC236}">
                <a16:creationId xmlns:a16="http://schemas.microsoft.com/office/drawing/2014/main" id="{AD7ABAE3-EAE1-4554-A8B6-268CDE98ABF5}"/>
              </a:ext>
            </a:extLst>
          </p:cNvPr>
          <p:cNvSpPr txBox="1">
            <a:spLocks/>
          </p:cNvSpPr>
          <p:nvPr/>
        </p:nvSpPr>
        <p:spPr>
          <a:xfrm>
            <a:off x="544630" y="1172314"/>
            <a:ext cx="3723309" cy="531236"/>
          </a:xfrm>
          <a:prstGeom prst="rect">
            <a:avLst/>
          </a:prstGeom>
        </p:spPr>
        <p:txBody>
          <a:bodyPr vert="horz" lIns="73152" tIns="36576" rIns="73152" bIns="36576"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31520">
              <a:buClrTx/>
            </a:pPr>
            <a:r>
              <a:rPr lang="en-US" sz="3040" b="1" dirty="0">
                <a:solidFill>
                  <a:prstClr val="white"/>
                </a:solidFill>
                <a:latin typeface="Arial Nova Cond" panose="020B0506020202020204" pitchFamily="34" charset="0"/>
              </a:rPr>
              <a:t>The CCBHC Solution</a:t>
            </a:r>
          </a:p>
        </p:txBody>
      </p:sp>
      <p:sp>
        <p:nvSpPr>
          <p:cNvPr id="51" name="Oval 50">
            <a:extLst>
              <a:ext uri="{FF2B5EF4-FFF2-40B4-BE49-F238E27FC236}">
                <a16:creationId xmlns:a16="http://schemas.microsoft.com/office/drawing/2014/main" id="{E3795D06-3A3B-46DB-9DC5-E301A1F91094}"/>
              </a:ext>
            </a:extLst>
          </p:cNvPr>
          <p:cNvSpPr/>
          <p:nvPr/>
        </p:nvSpPr>
        <p:spPr>
          <a:xfrm>
            <a:off x="1532927" y="4066946"/>
            <a:ext cx="1104298" cy="99122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Aptos" panose="02110004020202020204"/>
            </a:endParaRPr>
          </a:p>
        </p:txBody>
      </p:sp>
      <p:sp>
        <p:nvSpPr>
          <p:cNvPr id="52" name="Oval 51">
            <a:extLst>
              <a:ext uri="{FF2B5EF4-FFF2-40B4-BE49-F238E27FC236}">
                <a16:creationId xmlns:a16="http://schemas.microsoft.com/office/drawing/2014/main" id="{50E23E33-BECE-455D-B42E-AD0B1E1938D4}"/>
              </a:ext>
            </a:extLst>
          </p:cNvPr>
          <p:cNvSpPr/>
          <p:nvPr/>
        </p:nvSpPr>
        <p:spPr>
          <a:xfrm>
            <a:off x="2937744" y="4066946"/>
            <a:ext cx="1104298" cy="99122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Aptos" panose="02110004020202020204"/>
            </a:endParaRPr>
          </a:p>
        </p:txBody>
      </p:sp>
      <p:sp>
        <p:nvSpPr>
          <p:cNvPr id="55" name="Oval 54">
            <a:extLst>
              <a:ext uri="{FF2B5EF4-FFF2-40B4-BE49-F238E27FC236}">
                <a16:creationId xmlns:a16="http://schemas.microsoft.com/office/drawing/2014/main" id="{989261F6-B15E-4198-B5D9-0D1EC2C88CA2}"/>
              </a:ext>
            </a:extLst>
          </p:cNvPr>
          <p:cNvSpPr/>
          <p:nvPr/>
        </p:nvSpPr>
        <p:spPr>
          <a:xfrm>
            <a:off x="4399733" y="4076375"/>
            <a:ext cx="1104298" cy="99122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Aptos" panose="02110004020202020204"/>
            </a:endParaRPr>
          </a:p>
        </p:txBody>
      </p:sp>
      <p:sp>
        <p:nvSpPr>
          <p:cNvPr id="67" name="Oval 66">
            <a:extLst>
              <a:ext uri="{FF2B5EF4-FFF2-40B4-BE49-F238E27FC236}">
                <a16:creationId xmlns:a16="http://schemas.microsoft.com/office/drawing/2014/main" id="{53909EA9-D0E7-4A41-9165-D0627A28C071}"/>
              </a:ext>
            </a:extLst>
          </p:cNvPr>
          <p:cNvSpPr/>
          <p:nvPr/>
        </p:nvSpPr>
        <p:spPr>
          <a:xfrm>
            <a:off x="5786547" y="4068700"/>
            <a:ext cx="1104298" cy="99122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Aptos" panose="02110004020202020204"/>
            </a:endParaRPr>
          </a:p>
        </p:txBody>
      </p:sp>
      <p:sp>
        <p:nvSpPr>
          <p:cNvPr id="69" name="Oval 68">
            <a:extLst>
              <a:ext uri="{FF2B5EF4-FFF2-40B4-BE49-F238E27FC236}">
                <a16:creationId xmlns:a16="http://schemas.microsoft.com/office/drawing/2014/main" id="{C2156F84-5CB6-411F-AECC-20BAF4119EC0}"/>
              </a:ext>
            </a:extLst>
          </p:cNvPr>
          <p:cNvSpPr/>
          <p:nvPr/>
        </p:nvSpPr>
        <p:spPr>
          <a:xfrm>
            <a:off x="7165060" y="4066666"/>
            <a:ext cx="1104298" cy="99122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Aptos" panose="02110004020202020204"/>
            </a:endParaRPr>
          </a:p>
        </p:txBody>
      </p:sp>
      <p:sp>
        <p:nvSpPr>
          <p:cNvPr id="70" name="Oval 69">
            <a:extLst>
              <a:ext uri="{FF2B5EF4-FFF2-40B4-BE49-F238E27FC236}">
                <a16:creationId xmlns:a16="http://schemas.microsoft.com/office/drawing/2014/main" id="{2A7D955B-C678-4DCC-AB6A-024AC1AC3230}"/>
              </a:ext>
            </a:extLst>
          </p:cNvPr>
          <p:cNvSpPr/>
          <p:nvPr/>
        </p:nvSpPr>
        <p:spPr>
          <a:xfrm>
            <a:off x="8499651" y="4056551"/>
            <a:ext cx="1104298" cy="99122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Aptos" panose="02110004020202020204"/>
            </a:endParaRPr>
          </a:p>
        </p:txBody>
      </p:sp>
      <p:pic>
        <p:nvPicPr>
          <p:cNvPr id="13" name="Graphic 12" descr="Key with solid fill">
            <a:extLst>
              <a:ext uri="{FF2B5EF4-FFF2-40B4-BE49-F238E27FC236}">
                <a16:creationId xmlns:a16="http://schemas.microsoft.com/office/drawing/2014/main" id="{C52A955E-393D-411C-8243-711F960F17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2768" y="4206227"/>
            <a:ext cx="731520" cy="731520"/>
          </a:xfrm>
          <a:prstGeom prst="rect">
            <a:avLst/>
          </a:prstGeom>
        </p:spPr>
      </p:pic>
      <p:pic>
        <p:nvPicPr>
          <p:cNvPr id="19" name="Graphic 18" descr="Medicine with solid fill">
            <a:extLst>
              <a:ext uri="{FF2B5EF4-FFF2-40B4-BE49-F238E27FC236}">
                <a16:creationId xmlns:a16="http://schemas.microsoft.com/office/drawing/2014/main" id="{55A0A6B4-5104-49A9-B308-57D1F3E7C1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93948" y="4206227"/>
            <a:ext cx="731520" cy="731520"/>
          </a:xfrm>
          <a:prstGeom prst="rect">
            <a:avLst/>
          </a:prstGeom>
        </p:spPr>
      </p:pic>
      <p:pic>
        <p:nvPicPr>
          <p:cNvPr id="41" name="Graphic 40" descr="Care with solid fill">
            <a:extLst>
              <a:ext uri="{FF2B5EF4-FFF2-40B4-BE49-F238E27FC236}">
                <a16:creationId xmlns:a16="http://schemas.microsoft.com/office/drawing/2014/main" id="{21979875-947D-41B9-9A2D-6F1944DF4E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24133" y="4196517"/>
            <a:ext cx="731520" cy="731520"/>
          </a:xfrm>
          <a:prstGeom prst="rect">
            <a:avLst/>
          </a:prstGeom>
        </p:spPr>
      </p:pic>
      <p:pic>
        <p:nvPicPr>
          <p:cNvPr id="43" name="Graphic 42" descr="Soldier male with solid fill">
            <a:extLst>
              <a:ext uri="{FF2B5EF4-FFF2-40B4-BE49-F238E27FC236}">
                <a16:creationId xmlns:a16="http://schemas.microsoft.com/office/drawing/2014/main" id="{9FAEFE3E-D84F-4656-89EA-391D4F708A2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69258" y="4196517"/>
            <a:ext cx="731520" cy="731520"/>
          </a:xfrm>
          <a:prstGeom prst="rect">
            <a:avLst/>
          </a:prstGeom>
        </p:spPr>
      </p:pic>
      <p:pic>
        <p:nvPicPr>
          <p:cNvPr id="45" name="Graphic 44" descr="Crying face with solid fill with solid fill">
            <a:extLst>
              <a:ext uri="{FF2B5EF4-FFF2-40B4-BE49-F238E27FC236}">
                <a16:creationId xmlns:a16="http://schemas.microsoft.com/office/drawing/2014/main" id="{ED9DB4E5-7819-4FAA-A31C-3D363D221B2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85306" y="4234783"/>
            <a:ext cx="634756" cy="634756"/>
          </a:xfrm>
          <a:prstGeom prst="rect">
            <a:avLst/>
          </a:prstGeom>
        </p:spPr>
      </p:pic>
      <p:pic>
        <p:nvPicPr>
          <p:cNvPr id="5" name="Graphic 4" descr="Piggy Bank with solid fill">
            <a:extLst>
              <a:ext uri="{FF2B5EF4-FFF2-40B4-BE49-F238E27FC236}">
                <a16:creationId xmlns:a16="http://schemas.microsoft.com/office/drawing/2014/main" id="{C05514A4-1B84-4AEF-9E86-128DBED9A58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761067" y="4196517"/>
            <a:ext cx="731520" cy="731520"/>
          </a:xfrm>
          <a:prstGeom prst="rect">
            <a:avLst/>
          </a:prstGeom>
        </p:spPr>
      </p:pic>
      <p:sp>
        <p:nvSpPr>
          <p:cNvPr id="71" name="Title 1">
            <a:extLst>
              <a:ext uri="{FF2B5EF4-FFF2-40B4-BE49-F238E27FC236}">
                <a16:creationId xmlns:a16="http://schemas.microsoft.com/office/drawing/2014/main" id="{529FBD9B-6BC0-4023-A1DA-8182D77E345E}"/>
              </a:ext>
            </a:extLst>
          </p:cNvPr>
          <p:cNvSpPr txBox="1">
            <a:spLocks/>
          </p:cNvSpPr>
          <p:nvPr/>
        </p:nvSpPr>
        <p:spPr>
          <a:xfrm>
            <a:off x="6990771" y="5075195"/>
            <a:ext cx="1458606" cy="605679"/>
          </a:xfrm>
          <a:prstGeom prst="rect">
            <a:avLst/>
          </a:prstGeom>
          <a:noFill/>
        </p:spPr>
        <p:txBody>
          <a:bodyPr vert="horz" wrap="square" lIns="73152" tIns="36576" rIns="73152" bIns="36576"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1520">
              <a:spcAft>
                <a:spcPts val="480"/>
              </a:spcAft>
              <a:buClrTx/>
              <a:tabLst>
                <a:tab pos="278130" algn="l"/>
              </a:tabLst>
            </a:pPr>
            <a:r>
              <a:rPr lang="en-US" sz="1920" b="1" dirty="0">
                <a:solidFill>
                  <a:prstClr val="white"/>
                </a:solidFill>
                <a:latin typeface="Malgun Gothic" panose="020B0503020000020004" pitchFamily="34" charset="-127"/>
                <a:ea typeface="Malgun Gothic" panose="020B0503020000020004" pitchFamily="34" charset="-127"/>
              </a:rPr>
              <a:t>workforce shortage</a:t>
            </a:r>
          </a:p>
        </p:txBody>
      </p:sp>
      <p:pic>
        <p:nvPicPr>
          <p:cNvPr id="3" name="Graphic 2" descr="Users with solid fill">
            <a:extLst>
              <a:ext uri="{FF2B5EF4-FFF2-40B4-BE49-F238E27FC236}">
                <a16:creationId xmlns:a16="http://schemas.microsoft.com/office/drawing/2014/main" id="{1B3E2EE5-96CC-4FA1-BF14-800A8F141EA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351449" y="4196516"/>
            <a:ext cx="731520" cy="731520"/>
          </a:xfrm>
          <a:prstGeom prst="rect">
            <a:avLst/>
          </a:prstGeom>
        </p:spPr>
      </p:pic>
      <p:cxnSp>
        <p:nvCxnSpPr>
          <p:cNvPr id="4" name="Straight Connector 3">
            <a:extLst>
              <a:ext uri="{FF2B5EF4-FFF2-40B4-BE49-F238E27FC236}">
                <a16:creationId xmlns:a16="http://schemas.microsoft.com/office/drawing/2014/main" id="{1A600972-D210-46E0-B441-52B97957A85D}"/>
              </a:ext>
            </a:extLst>
          </p:cNvPr>
          <p:cNvCxnSpPr/>
          <p:nvPr/>
        </p:nvCxnSpPr>
        <p:spPr>
          <a:xfrm>
            <a:off x="673889" y="3405916"/>
            <a:ext cx="6240928" cy="14263"/>
          </a:xfrm>
          <a:prstGeom prst="line">
            <a:avLst/>
          </a:prstGeom>
          <a:ln>
            <a:solidFill>
              <a:schemeClr val="accent6">
                <a:lumMod val="40000"/>
                <a:lumOff val="60000"/>
              </a:schemeClr>
            </a:solidFill>
          </a:ln>
        </p:spPr>
        <p:style>
          <a:lnRef idx="1">
            <a:schemeClr val="accent6"/>
          </a:lnRef>
          <a:fillRef idx="0">
            <a:schemeClr val="accent6"/>
          </a:fillRef>
          <a:effectRef idx="0">
            <a:schemeClr val="accent6"/>
          </a:effectRef>
          <a:fontRef idx="minor">
            <a:schemeClr val="tx1"/>
          </a:fontRef>
        </p:style>
      </p:cxnSp>
      <p:pic>
        <p:nvPicPr>
          <p:cNvPr id="47" name="Picture 46" descr="Text&#10;&#10;Description automatically generated">
            <a:extLst>
              <a:ext uri="{FF2B5EF4-FFF2-40B4-BE49-F238E27FC236}">
                <a16:creationId xmlns:a16="http://schemas.microsoft.com/office/drawing/2014/main" id="{4B778BB4-B1D7-C276-3ACB-4DDE01A4748F}"/>
              </a:ext>
            </a:extLst>
          </p:cNvPr>
          <p:cNvPicPr>
            <a:picLocks noChangeAspect="1"/>
          </p:cNvPicPr>
          <p:nvPr/>
        </p:nvPicPr>
        <p:blipFill rotWithShape="1">
          <a:blip r:embed="rId20">
            <a:extLst>
              <a:ext uri="{28A0092B-C50C-407E-A947-70E740481C1C}">
                <a14:useLocalDpi xmlns:a14="http://schemas.microsoft.com/office/drawing/2010/main" val="0"/>
              </a:ext>
            </a:extLst>
          </a:blip>
          <a:srcRect l="5499" t="16485" r="77774" b="17674"/>
          <a:stretch/>
        </p:blipFill>
        <p:spPr>
          <a:xfrm>
            <a:off x="6026437" y="5850260"/>
            <a:ext cx="562234" cy="550540"/>
          </a:xfrm>
          <a:prstGeom prst="rect">
            <a:avLst/>
          </a:prstGeom>
        </p:spPr>
      </p:pic>
      <p:sp>
        <p:nvSpPr>
          <p:cNvPr id="2" name="TextBox 1">
            <a:extLst>
              <a:ext uri="{FF2B5EF4-FFF2-40B4-BE49-F238E27FC236}">
                <a16:creationId xmlns:a16="http://schemas.microsoft.com/office/drawing/2014/main" id="{4112558B-3173-14B7-ADC5-D0FADB64150B}"/>
              </a:ext>
            </a:extLst>
          </p:cNvPr>
          <p:cNvSpPr txBox="1"/>
          <p:nvPr/>
        </p:nvSpPr>
        <p:spPr>
          <a:xfrm>
            <a:off x="6027956" y="6169004"/>
            <a:ext cx="3107814" cy="1908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731520">
              <a:buClrTx/>
              <a:defRPr/>
            </a:pPr>
            <a:r>
              <a:rPr lang="en-US" sz="640" dirty="0">
                <a:solidFill>
                  <a:prstClr val="white">
                    <a:lumMod val="65000"/>
                  </a:prstClr>
                </a:solidFill>
                <a:latin typeface="Arial Nova" panose="020B0504020202020204" pitchFamily="34" charset="0"/>
                <a:ea typeface="Calibri" panose="020F0502020204030204" pitchFamily="34" charset="0"/>
              </a:rPr>
              <a:t>Copyright @ Missouri Behavioral Health Council. All rights reserved. </a:t>
            </a:r>
            <a:endParaRPr lang="en-US" sz="640" dirty="0">
              <a:solidFill>
                <a:prstClr val="white">
                  <a:lumMod val="65000"/>
                </a:prstClr>
              </a:solidFill>
              <a:latin typeface="Arial Nova" panose="020B0504020202020204" pitchFamily="34" charset="0"/>
            </a:endParaRPr>
          </a:p>
        </p:txBody>
      </p:sp>
    </p:spTree>
    <p:extLst>
      <p:ext uri="{BB962C8B-B14F-4D97-AF65-F5344CB8AC3E}">
        <p14:creationId xmlns:p14="http://schemas.microsoft.com/office/powerpoint/2010/main" val="32867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7382-CEC7-B1C5-BADE-F0AFC4C5D252}"/>
              </a:ext>
            </a:extLst>
          </p:cNvPr>
          <p:cNvSpPr>
            <a:spLocks noGrp="1"/>
          </p:cNvSpPr>
          <p:nvPr>
            <p:ph type="title"/>
          </p:nvPr>
        </p:nvSpPr>
        <p:spPr/>
        <p:txBody>
          <a:bodyPr/>
          <a:lstStyle/>
          <a:p>
            <a:r>
              <a:rPr lang="en-US" dirty="0"/>
              <a:t>Starting our Journey</a:t>
            </a:r>
          </a:p>
        </p:txBody>
      </p:sp>
      <p:sp>
        <p:nvSpPr>
          <p:cNvPr id="3" name="Content Placeholder 2">
            <a:extLst>
              <a:ext uri="{FF2B5EF4-FFF2-40B4-BE49-F238E27FC236}">
                <a16:creationId xmlns:a16="http://schemas.microsoft.com/office/drawing/2014/main" id="{30D464D3-901E-B6C1-B4A2-5D8A8E3155F7}"/>
              </a:ext>
            </a:extLst>
          </p:cNvPr>
          <p:cNvSpPr>
            <a:spLocks noGrp="1"/>
          </p:cNvSpPr>
          <p:nvPr>
            <p:ph idx="1"/>
          </p:nvPr>
        </p:nvSpPr>
        <p:spPr/>
        <p:txBody>
          <a:bodyPr>
            <a:normAutofit/>
          </a:bodyPr>
          <a:lstStyle/>
          <a:p>
            <a:pPr marL="274320" indent="-274320"/>
            <a:r>
              <a:rPr lang="en-US" dirty="0"/>
              <a:t>Assessing needs and planning for additions: new or expanded services, data expertise, care coordination, expanded fiscal, IT and HR capacity etc. to meet CMS</a:t>
            </a:r>
            <a:r>
              <a:rPr lang="en-US"/>
              <a:t>, SAMHSA</a:t>
            </a:r>
            <a:r>
              <a:rPr lang="en-US" dirty="0"/>
              <a:t>, and </a:t>
            </a:r>
            <a:r>
              <a:rPr lang="en-US"/>
              <a:t>MO Department </a:t>
            </a:r>
            <a:r>
              <a:rPr lang="en-US" dirty="0"/>
              <a:t>of Mental Health requirements</a:t>
            </a:r>
          </a:p>
          <a:p>
            <a:pPr marL="274320" indent="-274320"/>
            <a:r>
              <a:rPr lang="en-US" dirty="0"/>
              <a:t>Building an adequate prospective payment</a:t>
            </a:r>
          </a:p>
          <a:p>
            <a:pPr marL="274320" indent="-274320"/>
            <a:r>
              <a:rPr lang="en-US" dirty="0"/>
              <a:t>Increasing Access and preparing to expand capacity</a:t>
            </a:r>
          </a:p>
          <a:p>
            <a:pPr marL="274320" indent="-274320"/>
            <a:r>
              <a:rPr lang="en-US" dirty="0"/>
              <a:t>New or changed partnerships: 24/7 response, Medically Assisted Treatment </a:t>
            </a:r>
          </a:p>
          <a:p>
            <a:pPr marL="274320" indent="-274320"/>
            <a:r>
              <a:rPr lang="en-US" dirty="0"/>
              <a:t>Change business processes to capture required metrics, such as time to first service</a:t>
            </a:r>
          </a:p>
          <a:p>
            <a:pPr marL="274320" indent="-274320"/>
            <a:r>
              <a:rPr lang="en-US" dirty="0"/>
              <a:t>Meeting Quality Incentive Payment criteria</a:t>
            </a:r>
          </a:p>
          <a:p>
            <a:pPr marL="0" indent="0">
              <a:buNone/>
            </a:pPr>
            <a:endParaRPr lang="en-US" dirty="0"/>
          </a:p>
        </p:txBody>
      </p:sp>
    </p:spTree>
    <p:extLst>
      <p:ext uri="{BB962C8B-B14F-4D97-AF65-F5344CB8AC3E}">
        <p14:creationId xmlns:p14="http://schemas.microsoft.com/office/powerpoint/2010/main" val="2098825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7F7D-44D3-1A27-EC07-E1F38CC07440}"/>
              </a:ext>
            </a:extLst>
          </p:cNvPr>
          <p:cNvSpPr>
            <a:spLocks noGrp="1"/>
          </p:cNvSpPr>
          <p:nvPr>
            <p:ph type="title"/>
          </p:nvPr>
        </p:nvSpPr>
        <p:spPr/>
        <p:txBody>
          <a:bodyPr/>
          <a:lstStyle/>
          <a:p>
            <a:r>
              <a:rPr lang="en-US" dirty="0"/>
              <a:t>Changes and Challenges</a:t>
            </a:r>
          </a:p>
        </p:txBody>
      </p:sp>
      <p:sp>
        <p:nvSpPr>
          <p:cNvPr id="3" name="Content Placeholder 2">
            <a:extLst>
              <a:ext uri="{FF2B5EF4-FFF2-40B4-BE49-F238E27FC236}">
                <a16:creationId xmlns:a16="http://schemas.microsoft.com/office/drawing/2014/main" id="{AE70661C-528C-0B2C-E058-45D160AA57A0}"/>
              </a:ext>
            </a:extLst>
          </p:cNvPr>
          <p:cNvSpPr>
            <a:spLocks noGrp="1"/>
          </p:cNvSpPr>
          <p:nvPr>
            <p:ph idx="1"/>
          </p:nvPr>
        </p:nvSpPr>
        <p:spPr/>
        <p:txBody>
          <a:bodyPr/>
          <a:lstStyle/>
          <a:p>
            <a:r>
              <a:rPr lang="en-US" dirty="0"/>
              <a:t>Quickly assess success and make adjustments, with weekly review of data if needed</a:t>
            </a:r>
          </a:p>
          <a:p>
            <a:r>
              <a:rPr lang="en-US" dirty="0"/>
              <a:t>Time to hiring and training can have a large impact</a:t>
            </a:r>
          </a:p>
          <a:p>
            <a:r>
              <a:rPr lang="en-US" dirty="0"/>
              <a:t>Adding 988 and Mobile Crisis Response</a:t>
            </a:r>
          </a:p>
          <a:p>
            <a:r>
              <a:rPr lang="en-US" dirty="0"/>
              <a:t>Taking advantage of “re-basing” your rates</a:t>
            </a:r>
          </a:p>
          <a:p>
            <a:r>
              <a:rPr lang="en-US" dirty="0"/>
              <a:t>Becoming more data driven by using the metrics to improve care and efficiency</a:t>
            </a:r>
          </a:p>
          <a:p>
            <a:r>
              <a:rPr lang="en-US" dirty="0"/>
              <a:t>Continue to assess gaps in care and address them, such as client outreach, no show rates, etc.</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107481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5810D-C696-2D61-8E54-0D74337DD00A}"/>
              </a:ext>
            </a:extLst>
          </p:cNvPr>
          <p:cNvSpPr>
            <a:spLocks noGrp="1"/>
          </p:cNvSpPr>
          <p:nvPr>
            <p:ph type="title"/>
          </p:nvPr>
        </p:nvSpPr>
        <p:spPr/>
        <p:txBody>
          <a:bodyPr/>
          <a:lstStyle/>
          <a:p>
            <a:r>
              <a:rPr lang="en-US" dirty="0"/>
              <a:t>Meeting 2025 Requirements</a:t>
            </a:r>
          </a:p>
        </p:txBody>
      </p:sp>
      <p:sp>
        <p:nvSpPr>
          <p:cNvPr id="3" name="Content Placeholder 2">
            <a:extLst>
              <a:ext uri="{FF2B5EF4-FFF2-40B4-BE49-F238E27FC236}">
                <a16:creationId xmlns:a16="http://schemas.microsoft.com/office/drawing/2014/main" id="{3BECBB0F-9FE6-EDE5-988C-897004A45CBB}"/>
              </a:ext>
            </a:extLst>
          </p:cNvPr>
          <p:cNvSpPr>
            <a:spLocks noGrp="1"/>
          </p:cNvSpPr>
          <p:nvPr>
            <p:ph idx="1"/>
          </p:nvPr>
        </p:nvSpPr>
        <p:spPr/>
        <p:txBody>
          <a:bodyPr>
            <a:normAutofit/>
          </a:bodyPr>
          <a:lstStyle/>
          <a:p>
            <a:r>
              <a:rPr lang="en-US" dirty="0"/>
              <a:t>Increased specific standards for operations such as board representation of people with lived experience with mental health and substance use</a:t>
            </a:r>
          </a:p>
          <a:p>
            <a:r>
              <a:rPr lang="en-US" dirty="0"/>
              <a:t>New metrics and standards for meeting incentives</a:t>
            </a:r>
          </a:p>
          <a:p>
            <a:r>
              <a:rPr lang="en-US" dirty="0"/>
              <a:t>More extensive policy standards will require some modifications</a:t>
            </a:r>
          </a:p>
          <a:p>
            <a:r>
              <a:rPr lang="en-US" dirty="0"/>
              <a:t>Review challenges to access and re-tool your teams for improvement</a:t>
            </a:r>
          </a:p>
          <a:p>
            <a:r>
              <a:rPr lang="en-US" dirty="0"/>
              <a:t>Meeting the Joint Commission CCBHO standards  </a:t>
            </a:r>
          </a:p>
          <a:p>
            <a:r>
              <a:rPr lang="en-US" dirty="0"/>
              <a:t>Continue to refine your ability to “re-base” by adding future costs for AI or other possible future tools</a:t>
            </a:r>
          </a:p>
          <a:p>
            <a:endParaRPr lang="en-US" dirty="0"/>
          </a:p>
        </p:txBody>
      </p:sp>
    </p:spTree>
    <p:extLst>
      <p:ext uri="{BB962C8B-B14F-4D97-AF65-F5344CB8AC3E}">
        <p14:creationId xmlns:p14="http://schemas.microsoft.com/office/powerpoint/2010/main" val="3754031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
        <p:cNvGrpSpPr/>
        <p:nvPr/>
      </p:nvGrpSpPr>
      <p:grpSpPr>
        <a:xfrm>
          <a:off x="0" y="0"/>
          <a:ext cx="0" cy="0"/>
          <a:chOff x="0" y="0"/>
          <a:chExt cx="0" cy="0"/>
        </a:xfrm>
      </p:grpSpPr>
      <p:sp>
        <p:nvSpPr>
          <p:cNvPr id="92" name="Google Shape;92;p2"/>
          <p:cNvSpPr/>
          <p:nvPr/>
        </p:nvSpPr>
        <p:spPr>
          <a:xfrm>
            <a:off x="0" y="4718986"/>
            <a:ext cx="3377251" cy="2596214"/>
          </a:xfrm>
          <a:custGeom>
            <a:avLst/>
            <a:gdLst/>
            <a:ahLst/>
            <a:cxnLst/>
            <a:rect l="l" t="t" r="r" b="b"/>
            <a:pathLst>
              <a:path w="3377251" h="2596214" extrusionOk="0">
                <a:moveTo>
                  <a:pt x="0" y="0"/>
                </a:moveTo>
                <a:lnTo>
                  <a:pt x="3377251" y="0"/>
                </a:lnTo>
                <a:lnTo>
                  <a:pt x="3377251" y="2596214"/>
                </a:lnTo>
                <a:lnTo>
                  <a:pt x="0" y="2596214"/>
                </a:lnTo>
                <a:lnTo>
                  <a:pt x="0" y="0"/>
                </a:lnTo>
                <a:close/>
              </a:path>
            </a:pathLst>
          </a:custGeom>
          <a:blipFill rotWithShape="1">
            <a:blip r:embed="rId3">
              <a:alphaModFix amt="55000"/>
            </a:blip>
            <a:stretch>
              <a:fillRect l="-22715" b="-43841"/>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2"/>
          <p:cNvSpPr/>
          <p:nvPr/>
        </p:nvSpPr>
        <p:spPr>
          <a:xfrm>
            <a:off x="5941696" y="0"/>
            <a:ext cx="6441766" cy="7315200"/>
          </a:xfrm>
          <a:custGeom>
            <a:avLst/>
            <a:gdLst/>
            <a:ahLst/>
            <a:cxnLst/>
            <a:rect l="l" t="t" r="r" b="b"/>
            <a:pathLst>
              <a:path w="6441766" h="7315200" extrusionOk="0">
                <a:moveTo>
                  <a:pt x="0" y="0"/>
                </a:moveTo>
                <a:lnTo>
                  <a:pt x="6441766" y="0"/>
                </a:lnTo>
                <a:lnTo>
                  <a:pt x="6441766" y="7315200"/>
                </a:lnTo>
                <a:lnTo>
                  <a:pt x="0" y="7315200"/>
                </a:lnTo>
                <a:lnTo>
                  <a:pt x="0" y="0"/>
                </a:lnTo>
                <a:close/>
              </a:path>
            </a:pathLst>
          </a:custGeom>
          <a:blipFill rotWithShape="1">
            <a:blip r:embed="rId4">
              <a:alphaModFix/>
            </a:blip>
            <a:stretch>
              <a:fillRect l="-62020" r="-8099"/>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94;p2"/>
          <p:cNvSpPr/>
          <p:nvPr/>
        </p:nvSpPr>
        <p:spPr>
          <a:xfrm>
            <a:off x="5875617" y="-156923"/>
            <a:ext cx="3146463" cy="7472123"/>
          </a:xfrm>
          <a:custGeom>
            <a:avLst/>
            <a:gdLst/>
            <a:ahLst/>
            <a:cxnLst/>
            <a:rect l="l" t="t" r="r" b="b"/>
            <a:pathLst>
              <a:path w="4228207" h="10041014" extrusionOk="0">
                <a:moveTo>
                  <a:pt x="4228207" y="10041014"/>
                </a:moveTo>
                <a:lnTo>
                  <a:pt x="0" y="10041014"/>
                </a:lnTo>
                <a:lnTo>
                  <a:pt x="0" y="0"/>
                </a:lnTo>
                <a:lnTo>
                  <a:pt x="4228207" y="10041014"/>
                </a:lnTo>
                <a:close/>
              </a:path>
            </a:pathLst>
          </a:custGeom>
          <a:solidFill>
            <a:srgbClr val="00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95;p2"/>
          <p:cNvSpPr txBox="1"/>
          <p:nvPr/>
        </p:nvSpPr>
        <p:spPr>
          <a:xfrm>
            <a:off x="0" y="2164658"/>
            <a:ext cx="6916058" cy="150682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2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17A79D"/>
                </a:solidFill>
                <a:effectLst/>
                <a:uLnTx/>
                <a:uFillTx/>
                <a:latin typeface="Montserrat SemiBold"/>
                <a:cs typeface="Arial"/>
                <a:sym typeface="Montserrat SemiBold"/>
              </a:rPr>
              <a:t>David de Voursney</a:t>
            </a:r>
          </a:p>
          <a:p>
            <a:pPr marL="0" marR="0" lvl="0" indent="0" algn="ctr" defTabSz="914400" rtl="0" eaLnBrk="1" fontAlgn="auto" latinLnBrk="0" hangingPunct="1">
              <a:lnSpc>
                <a:spcPct val="102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17A79D"/>
                </a:solidFill>
                <a:effectLst/>
                <a:uLnTx/>
                <a:uFillTx/>
                <a:latin typeface="Montserrat SemiBold"/>
                <a:cs typeface="Arial"/>
                <a:sym typeface="Montserrat SemiBold"/>
              </a:rPr>
              <a:t>Center for Mental Health Services</a:t>
            </a:r>
          </a:p>
          <a:p>
            <a:pPr marL="0" marR="0" lvl="0" indent="0" algn="ctr" defTabSz="914400" rtl="0" eaLnBrk="1" fontAlgn="auto" latinLnBrk="0" hangingPunct="1">
              <a:lnSpc>
                <a:spcPct val="102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17A79D"/>
                </a:solidFill>
                <a:effectLst/>
                <a:uLnTx/>
                <a:uFillTx/>
                <a:latin typeface="Montserrat SemiBold"/>
                <a:cs typeface="Arial"/>
                <a:sym typeface="Montserrat SemiBold"/>
              </a:rPr>
              <a:t>SAMHSA</a:t>
            </a:r>
          </a:p>
        </p:txBody>
      </p:sp>
    </p:spTree>
    <p:extLst>
      <p:ext uri="{BB962C8B-B14F-4D97-AF65-F5344CB8AC3E}">
        <p14:creationId xmlns:p14="http://schemas.microsoft.com/office/powerpoint/2010/main" val="2326465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1"/>
        <p:cNvGrpSpPr/>
        <p:nvPr/>
      </p:nvGrpSpPr>
      <p:grpSpPr>
        <a:xfrm>
          <a:off x="0" y="0"/>
          <a:ext cx="0" cy="0"/>
          <a:chOff x="0" y="0"/>
          <a:chExt cx="0" cy="0"/>
        </a:xfrm>
      </p:grpSpPr>
      <p:sp>
        <p:nvSpPr>
          <p:cNvPr id="92" name="Google Shape;92;p2"/>
          <p:cNvSpPr/>
          <p:nvPr/>
        </p:nvSpPr>
        <p:spPr>
          <a:xfrm>
            <a:off x="0" y="4718986"/>
            <a:ext cx="3377251" cy="2596214"/>
          </a:xfrm>
          <a:custGeom>
            <a:avLst/>
            <a:gdLst/>
            <a:ahLst/>
            <a:cxnLst/>
            <a:rect l="l" t="t" r="r" b="b"/>
            <a:pathLst>
              <a:path w="3377251" h="2596214" extrusionOk="0">
                <a:moveTo>
                  <a:pt x="0" y="0"/>
                </a:moveTo>
                <a:lnTo>
                  <a:pt x="3377251" y="0"/>
                </a:lnTo>
                <a:lnTo>
                  <a:pt x="3377251" y="2596214"/>
                </a:lnTo>
                <a:lnTo>
                  <a:pt x="0" y="2596214"/>
                </a:lnTo>
                <a:lnTo>
                  <a:pt x="0" y="0"/>
                </a:lnTo>
                <a:close/>
              </a:path>
            </a:pathLst>
          </a:custGeom>
          <a:blipFill rotWithShape="1">
            <a:blip r:embed="rId3">
              <a:alphaModFix amt="55000"/>
            </a:blip>
            <a:stretch>
              <a:fillRect l="-22715" b="-43841"/>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2"/>
          <p:cNvSpPr/>
          <p:nvPr/>
        </p:nvSpPr>
        <p:spPr>
          <a:xfrm>
            <a:off x="5941696" y="0"/>
            <a:ext cx="6441766" cy="7315200"/>
          </a:xfrm>
          <a:custGeom>
            <a:avLst/>
            <a:gdLst/>
            <a:ahLst/>
            <a:cxnLst/>
            <a:rect l="l" t="t" r="r" b="b"/>
            <a:pathLst>
              <a:path w="6441766" h="7315200" extrusionOk="0">
                <a:moveTo>
                  <a:pt x="0" y="0"/>
                </a:moveTo>
                <a:lnTo>
                  <a:pt x="6441766" y="0"/>
                </a:lnTo>
                <a:lnTo>
                  <a:pt x="6441766" y="7315200"/>
                </a:lnTo>
                <a:lnTo>
                  <a:pt x="0" y="7315200"/>
                </a:lnTo>
                <a:lnTo>
                  <a:pt x="0" y="0"/>
                </a:lnTo>
                <a:close/>
              </a:path>
            </a:pathLst>
          </a:custGeom>
          <a:blipFill rotWithShape="1">
            <a:blip r:embed="rId4">
              <a:alphaModFix/>
            </a:blip>
            <a:stretch>
              <a:fillRect l="-62020" r="-8099"/>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94;p2"/>
          <p:cNvSpPr/>
          <p:nvPr/>
        </p:nvSpPr>
        <p:spPr>
          <a:xfrm>
            <a:off x="5875617" y="-156923"/>
            <a:ext cx="3146463" cy="7472123"/>
          </a:xfrm>
          <a:custGeom>
            <a:avLst/>
            <a:gdLst/>
            <a:ahLst/>
            <a:cxnLst/>
            <a:rect l="l" t="t" r="r" b="b"/>
            <a:pathLst>
              <a:path w="4228207" h="10041014" extrusionOk="0">
                <a:moveTo>
                  <a:pt x="4228207" y="10041014"/>
                </a:moveTo>
                <a:lnTo>
                  <a:pt x="0" y="10041014"/>
                </a:lnTo>
                <a:lnTo>
                  <a:pt x="0" y="0"/>
                </a:lnTo>
                <a:lnTo>
                  <a:pt x="4228207" y="10041014"/>
                </a:lnTo>
                <a:close/>
              </a:path>
            </a:pathLst>
          </a:custGeom>
          <a:solidFill>
            <a:srgbClr val="00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95;p2"/>
          <p:cNvSpPr txBox="1"/>
          <p:nvPr/>
        </p:nvSpPr>
        <p:spPr>
          <a:xfrm>
            <a:off x="76877" y="2596214"/>
            <a:ext cx="6916058" cy="62786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2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17A79D"/>
                </a:solidFill>
                <a:effectLst/>
                <a:uLnTx/>
                <a:uFillTx/>
                <a:latin typeface="Montserrat SemiBold"/>
                <a:cs typeface="Arial"/>
                <a:sym typeface="Montserrat SemiBold"/>
              </a:rPr>
              <a:t>Discussion / Q&amp;A</a:t>
            </a:r>
            <a:endParaRPr kumimoji="0" lang="en-US" sz="2800" b="0" i="0" u="none" strike="noStrike" kern="0" cap="none" spc="0" normalizeH="0" baseline="0" noProof="0" dirty="0">
              <a:ln>
                <a:noFill/>
              </a:ln>
              <a:solidFill>
                <a:srgbClr val="17A79D"/>
              </a:solidFill>
              <a:effectLst/>
              <a:uLnTx/>
              <a:uFillTx/>
              <a:latin typeface="Montserrat SemiBold"/>
              <a:cs typeface="Arial"/>
              <a:sym typeface="Montserrat SemiBold"/>
            </a:endParaRPr>
          </a:p>
        </p:txBody>
      </p:sp>
    </p:spTree>
    <p:extLst>
      <p:ext uri="{BB962C8B-B14F-4D97-AF65-F5344CB8AC3E}">
        <p14:creationId xmlns:p14="http://schemas.microsoft.com/office/powerpoint/2010/main" val="2277096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A368"/>
        </a:solidFill>
        <a:effectLst/>
      </p:bgPr>
    </p:bg>
    <p:spTree>
      <p:nvGrpSpPr>
        <p:cNvPr id="1" name="Shape 150"/>
        <p:cNvGrpSpPr/>
        <p:nvPr/>
      </p:nvGrpSpPr>
      <p:grpSpPr>
        <a:xfrm>
          <a:off x="0" y="0"/>
          <a:ext cx="0" cy="0"/>
          <a:chOff x="0" y="0"/>
          <a:chExt cx="0" cy="0"/>
        </a:xfrm>
      </p:grpSpPr>
      <p:sp>
        <p:nvSpPr>
          <p:cNvPr id="151" name="Google Shape;151;p10"/>
          <p:cNvSpPr/>
          <p:nvPr/>
        </p:nvSpPr>
        <p:spPr>
          <a:xfrm>
            <a:off x="0" y="0"/>
            <a:ext cx="3801421" cy="7315200"/>
          </a:xfrm>
          <a:custGeom>
            <a:avLst/>
            <a:gdLst/>
            <a:ahLst/>
            <a:cxnLst/>
            <a:rect l="l" t="t" r="r" b="b"/>
            <a:pathLst>
              <a:path w="3801421" h="7315200" extrusionOk="0">
                <a:moveTo>
                  <a:pt x="0" y="0"/>
                </a:moveTo>
                <a:lnTo>
                  <a:pt x="3801421" y="0"/>
                </a:lnTo>
                <a:lnTo>
                  <a:pt x="3801421" y="7315200"/>
                </a:lnTo>
                <a:lnTo>
                  <a:pt x="0" y="7315200"/>
                </a:lnTo>
                <a:lnTo>
                  <a:pt x="0" y="0"/>
                </a:lnTo>
                <a:close/>
              </a:path>
            </a:pathLst>
          </a:custGeom>
          <a:blipFill rotWithShape="1">
            <a:blip r:embed="rId3">
              <a:alphaModFix amt="86000"/>
            </a:blip>
            <a:stretch>
              <a:fillRect l="-59409" r="-12201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0"/>
          <p:cNvSpPr/>
          <p:nvPr/>
        </p:nvSpPr>
        <p:spPr>
          <a:xfrm>
            <a:off x="0" y="0"/>
            <a:ext cx="3801421" cy="7315200"/>
          </a:xfrm>
          <a:custGeom>
            <a:avLst/>
            <a:gdLst/>
            <a:ahLst/>
            <a:cxnLst/>
            <a:rect l="l" t="t" r="r" b="b"/>
            <a:pathLst>
              <a:path w="3801421" h="7315200" extrusionOk="0">
                <a:moveTo>
                  <a:pt x="0" y="0"/>
                </a:moveTo>
                <a:lnTo>
                  <a:pt x="3801421" y="0"/>
                </a:lnTo>
                <a:lnTo>
                  <a:pt x="3801421" y="7315200"/>
                </a:lnTo>
                <a:lnTo>
                  <a:pt x="0" y="7315200"/>
                </a:lnTo>
                <a:lnTo>
                  <a:pt x="0" y="0"/>
                </a:lnTo>
                <a:close/>
              </a:path>
            </a:pathLst>
          </a:custGeom>
          <a:blipFill rotWithShape="1">
            <a:blip r:embed="rId4">
              <a:alphaModFix/>
            </a:blip>
            <a:stretch>
              <a:fillRect l="-48225" t="-1118" r="-1438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3" name="Google Shape;153;p10"/>
          <p:cNvGrpSpPr/>
          <p:nvPr/>
        </p:nvGrpSpPr>
        <p:grpSpPr>
          <a:xfrm>
            <a:off x="3801421" y="-128588"/>
            <a:ext cx="5968633" cy="5560362"/>
            <a:chOff x="0" y="-47625"/>
            <a:chExt cx="2210605" cy="2059393"/>
          </a:xfrm>
        </p:grpSpPr>
        <p:sp>
          <p:nvSpPr>
            <p:cNvPr id="154" name="Google Shape;154;p10"/>
            <p:cNvSpPr/>
            <p:nvPr/>
          </p:nvSpPr>
          <p:spPr>
            <a:xfrm>
              <a:off x="0" y="0"/>
              <a:ext cx="2210605" cy="2011768"/>
            </a:xfrm>
            <a:custGeom>
              <a:avLst/>
              <a:gdLst/>
              <a:ahLst/>
              <a:cxnLst/>
              <a:rect l="l" t="t" r="r" b="b"/>
              <a:pathLst>
                <a:path w="2210605" h="2011768" extrusionOk="0">
                  <a:moveTo>
                    <a:pt x="0" y="0"/>
                  </a:moveTo>
                  <a:lnTo>
                    <a:pt x="2210605" y="0"/>
                  </a:lnTo>
                  <a:lnTo>
                    <a:pt x="2210605" y="2011768"/>
                  </a:lnTo>
                  <a:lnTo>
                    <a:pt x="0" y="2011768"/>
                  </a:lnTo>
                  <a:close/>
                </a:path>
              </a:pathLst>
            </a:custGeom>
            <a:solidFill>
              <a:srgbClr val="17A7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10"/>
            <p:cNvSpPr txBox="1"/>
            <p:nvPr/>
          </p:nvSpPr>
          <p:spPr>
            <a:xfrm>
              <a:off x="0" y="-47625"/>
              <a:ext cx="2210605" cy="2059392"/>
            </a:xfrm>
            <a:prstGeom prst="rect">
              <a:avLst/>
            </a:prstGeom>
            <a:noFill/>
            <a:ln>
              <a:noFill/>
            </a:ln>
          </p:spPr>
          <p:txBody>
            <a:bodyPr spcFirstLastPara="1" wrap="square" lIns="50800" tIns="50800" rIns="50800" bIns="50800" anchor="ctr" anchorCtr="0">
              <a:noAutofit/>
            </a:bodyPr>
            <a:lstStyle/>
            <a:p>
              <a:pPr marL="0" marR="0" lvl="0" indent="0" algn="ctr" rtl="0">
                <a:lnSpc>
                  <a:spcPct val="93277"/>
                </a:lnSpc>
                <a:spcBef>
                  <a:spcPts val="0"/>
                </a:spcBef>
                <a:spcAft>
                  <a:spcPts val="0"/>
                </a:spcAft>
                <a:buNone/>
              </a:pPr>
              <a:endParaRPr sz="1800">
                <a:solidFill>
                  <a:schemeClr val="dk1"/>
                </a:solidFill>
                <a:latin typeface="Calibri"/>
                <a:ea typeface="Calibri"/>
                <a:cs typeface="Calibri"/>
                <a:sym typeface="Calibri"/>
              </a:endParaRPr>
            </a:p>
          </p:txBody>
        </p:sp>
      </p:grpSp>
      <p:sp>
        <p:nvSpPr>
          <p:cNvPr id="156" name="Google Shape;156;p10"/>
          <p:cNvSpPr/>
          <p:nvPr/>
        </p:nvSpPr>
        <p:spPr>
          <a:xfrm>
            <a:off x="4211358" y="2166055"/>
            <a:ext cx="4920768" cy="1491545"/>
          </a:xfrm>
          <a:custGeom>
            <a:avLst/>
            <a:gdLst/>
            <a:ahLst/>
            <a:cxnLst/>
            <a:rect l="l" t="t" r="r" b="b"/>
            <a:pathLst>
              <a:path w="4920768" h="1491545" extrusionOk="0">
                <a:moveTo>
                  <a:pt x="0" y="0"/>
                </a:moveTo>
                <a:lnTo>
                  <a:pt x="4920768" y="0"/>
                </a:lnTo>
                <a:lnTo>
                  <a:pt x="4920768" y="1491545"/>
                </a:lnTo>
                <a:lnTo>
                  <a:pt x="0" y="149154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10"/>
          <p:cNvSpPr/>
          <p:nvPr/>
        </p:nvSpPr>
        <p:spPr>
          <a:xfrm>
            <a:off x="4360109" y="6622099"/>
            <a:ext cx="321362" cy="321362"/>
          </a:xfrm>
          <a:custGeom>
            <a:avLst/>
            <a:gdLst/>
            <a:ahLst/>
            <a:cxnLst/>
            <a:rect l="l" t="t" r="r" b="b"/>
            <a:pathLst>
              <a:path w="321362" h="321362" extrusionOk="0">
                <a:moveTo>
                  <a:pt x="0" y="0"/>
                </a:moveTo>
                <a:lnTo>
                  <a:pt x="321362" y="0"/>
                </a:lnTo>
                <a:lnTo>
                  <a:pt x="321362" y="321362"/>
                </a:lnTo>
                <a:lnTo>
                  <a:pt x="0" y="32136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10"/>
          <p:cNvSpPr/>
          <p:nvPr/>
        </p:nvSpPr>
        <p:spPr>
          <a:xfrm>
            <a:off x="4751061" y="6622099"/>
            <a:ext cx="296006" cy="318286"/>
          </a:xfrm>
          <a:custGeom>
            <a:avLst/>
            <a:gdLst/>
            <a:ahLst/>
            <a:cxnLst/>
            <a:rect l="l" t="t" r="r" b="b"/>
            <a:pathLst>
              <a:path w="296006" h="318286" extrusionOk="0">
                <a:moveTo>
                  <a:pt x="0" y="0"/>
                </a:moveTo>
                <a:lnTo>
                  <a:pt x="296006" y="0"/>
                </a:lnTo>
                <a:lnTo>
                  <a:pt x="296006" y="318287"/>
                </a:lnTo>
                <a:lnTo>
                  <a:pt x="0" y="31828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10"/>
          <p:cNvSpPr/>
          <p:nvPr/>
        </p:nvSpPr>
        <p:spPr>
          <a:xfrm>
            <a:off x="5069214" y="6602619"/>
            <a:ext cx="360321" cy="360321"/>
          </a:xfrm>
          <a:custGeom>
            <a:avLst/>
            <a:gdLst/>
            <a:ahLst/>
            <a:cxnLst/>
            <a:rect l="l" t="t" r="r" b="b"/>
            <a:pathLst>
              <a:path w="360321" h="360321" extrusionOk="0">
                <a:moveTo>
                  <a:pt x="0" y="0"/>
                </a:moveTo>
                <a:lnTo>
                  <a:pt x="360321" y="0"/>
                </a:lnTo>
                <a:lnTo>
                  <a:pt x="360321" y="360322"/>
                </a:lnTo>
                <a:lnTo>
                  <a:pt x="0" y="360322"/>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10"/>
          <p:cNvSpPr/>
          <p:nvPr/>
        </p:nvSpPr>
        <p:spPr>
          <a:xfrm>
            <a:off x="5496210" y="6602619"/>
            <a:ext cx="360321" cy="360321"/>
          </a:xfrm>
          <a:custGeom>
            <a:avLst/>
            <a:gdLst/>
            <a:ahLst/>
            <a:cxnLst/>
            <a:rect l="l" t="t" r="r" b="b"/>
            <a:pathLst>
              <a:path w="360321" h="360321" extrusionOk="0">
                <a:moveTo>
                  <a:pt x="0" y="0"/>
                </a:moveTo>
                <a:lnTo>
                  <a:pt x="360322" y="0"/>
                </a:lnTo>
                <a:lnTo>
                  <a:pt x="360322" y="360322"/>
                </a:lnTo>
                <a:lnTo>
                  <a:pt x="0" y="360322"/>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10"/>
          <p:cNvSpPr txBox="1"/>
          <p:nvPr/>
        </p:nvSpPr>
        <p:spPr>
          <a:xfrm>
            <a:off x="4360109" y="5680219"/>
            <a:ext cx="4955649" cy="2755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525">
                <a:solidFill>
                  <a:srgbClr val="FCFBFD"/>
                </a:solidFill>
                <a:latin typeface="Arial"/>
                <a:ea typeface="Arial"/>
                <a:cs typeface="Arial"/>
                <a:sym typeface="Arial"/>
              </a:rPr>
              <a:t>1575 I St. NW, Suite 300, Washington, DC 20005</a:t>
            </a:r>
            <a:endParaRPr/>
          </a:p>
        </p:txBody>
      </p:sp>
      <p:sp>
        <p:nvSpPr>
          <p:cNvPr id="162" name="Google Shape;162;p10"/>
          <p:cNvSpPr txBox="1"/>
          <p:nvPr/>
        </p:nvSpPr>
        <p:spPr>
          <a:xfrm>
            <a:off x="4360109" y="6032576"/>
            <a:ext cx="4867711" cy="30160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25">
                <a:solidFill>
                  <a:srgbClr val="FCFBFD"/>
                </a:solidFill>
                <a:latin typeface="Arial"/>
                <a:ea typeface="Arial"/>
                <a:cs typeface="Arial"/>
                <a:sym typeface="Arial"/>
              </a:rPr>
              <a:t>advocatesforcommunityhealth.org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9EE626-EEC0-43FB-B603-AA0AC5C12AF2}"/>
              </a:ext>
            </a:extLst>
          </p:cNvPr>
          <p:cNvSpPr>
            <a:spLocks noGrp="1"/>
          </p:cNvSpPr>
          <p:nvPr>
            <p:ph type="ctrTitle"/>
          </p:nvPr>
        </p:nvSpPr>
        <p:spPr>
          <a:xfrm>
            <a:off x="1192697" y="2040127"/>
            <a:ext cx="8188354" cy="441826"/>
          </a:xfrm>
        </p:spPr>
        <p:txBody>
          <a:bodyPr>
            <a:noAutofit/>
          </a:bodyPr>
          <a:lstStyle/>
          <a:p>
            <a:r>
              <a:rPr lang="en-US" sz="3840" dirty="0">
                <a:cs typeface="Calibri"/>
              </a:rPr>
              <a:t>Behavioral Health Opportunities and Challenges for FQHCs and CCBHCs</a:t>
            </a:r>
          </a:p>
        </p:txBody>
      </p:sp>
      <p:sp>
        <p:nvSpPr>
          <p:cNvPr id="6" name="Subtitle 5">
            <a:extLst>
              <a:ext uri="{FF2B5EF4-FFF2-40B4-BE49-F238E27FC236}">
                <a16:creationId xmlns:a16="http://schemas.microsoft.com/office/drawing/2014/main" id="{1EC365AA-61DB-46DD-9742-F7B4A5D30598}"/>
              </a:ext>
            </a:extLst>
          </p:cNvPr>
          <p:cNvSpPr>
            <a:spLocks noGrp="1"/>
          </p:cNvSpPr>
          <p:nvPr>
            <p:ph type="subTitle" idx="1"/>
          </p:nvPr>
        </p:nvSpPr>
        <p:spPr>
          <a:xfrm>
            <a:off x="1659536" y="3046651"/>
            <a:ext cx="8094064" cy="2080037"/>
          </a:xfrm>
        </p:spPr>
        <p:txBody>
          <a:bodyPr/>
          <a:lstStyle/>
          <a:p>
            <a:r>
              <a:rPr lang="en-US" dirty="0"/>
              <a:t>David de Voursney</a:t>
            </a:r>
          </a:p>
          <a:p>
            <a:r>
              <a:rPr lang="en-US" dirty="0"/>
              <a:t>Director, Division of Community Behavioral Health</a:t>
            </a:r>
          </a:p>
          <a:p>
            <a:r>
              <a:rPr lang="en-US" dirty="0"/>
              <a:t>SAMHSA/CMHS</a:t>
            </a:r>
          </a:p>
        </p:txBody>
      </p:sp>
    </p:spTree>
    <p:extLst>
      <p:ext uri="{BB962C8B-B14F-4D97-AF65-F5344CB8AC3E}">
        <p14:creationId xmlns:p14="http://schemas.microsoft.com/office/powerpoint/2010/main" val="3025325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99C7CEE-0033-A4FE-E974-439789F43749}"/>
              </a:ext>
            </a:extLst>
          </p:cNvPr>
          <p:cNvPicPr>
            <a:picLocks noGrp="1" noChangeAspect="1"/>
          </p:cNvPicPr>
          <p:nvPr>
            <p:ph idx="1"/>
          </p:nvPr>
        </p:nvPicPr>
        <p:blipFill>
          <a:blip r:embed="rId2"/>
          <a:stretch>
            <a:fillRect/>
          </a:stretch>
        </p:blipFill>
        <p:spPr>
          <a:xfrm>
            <a:off x="254824" y="1868657"/>
            <a:ext cx="4854831" cy="3835317"/>
          </a:xfrm>
          <a:prstGeom prst="rect">
            <a:avLst/>
          </a:prstGeom>
        </p:spPr>
      </p:pic>
      <p:sp>
        <p:nvSpPr>
          <p:cNvPr id="5" name="Title 4">
            <a:extLst>
              <a:ext uri="{FF2B5EF4-FFF2-40B4-BE49-F238E27FC236}">
                <a16:creationId xmlns:a16="http://schemas.microsoft.com/office/drawing/2014/main" id="{5A6BB929-5AE1-F63E-38DB-5136ACC7E27C}"/>
              </a:ext>
            </a:extLst>
          </p:cNvPr>
          <p:cNvSpPr>
            <a:spLocks noGrp="1"/>
          </p:cNvSpPr>
          <p:nvPr>
            <p:ph type="title"/>
          </p:nvPr>
        </p:nvSpPr>
        <p:spPr/>
        <p:txBody>
          <a:bodyPr/>
          <a:lstStyle/>
          <a:p>
            <a:r>
              <a:rPr lang="en-US" dirty="0"/>
              <a:t>Realizing a Dream 60 Years in the Making</a:t>
            </a:r>
          </a:p>
        </p:txBody>
      </p:sp>
      <p:sp>
        <p:nvSpPr>
          <p:cNvPr id="9" name="TextBox 8">
            <a:extLst>
              <a:ext uri="{FF2B5EF4-FFF2-40B4-BE49-F238E27FC236}">
                <a16:creationId xmlns:a16="http://schemas.microsoft.com/office/drawing/2014/main" id="{A3D4A245-0E56-4F80-EDF3-9845FB270108}"/>
              </a:ext>
            </a:extLst>
          </p:cNvPr>
          <p:cNvSpPr txBox="1"/>
          <p:nvPr/>
        </p:nvSpPr>
        <p:spPr>
          <a:xfrm>
            <a:off x="5292762" y="1868657"/>
            <a:ext cx="4109421" cy="4766433"/>
          </a:xfrm>
          <a:prstGeom prst="rect">
            <a:avLst/>
          </a:prstGeom>
          <a:noFill/>
        </p:spPr>
        <p:txBody>
          <a:bodyPr wrap="square">
            <a:spAutoFit/>
          </a:bodyPr>
          <a:lstStyle/>
          <a:p>
            <a:pPr marL="228600" indent="-228600" defTabSz="731520">
              <a:spcAft>
                <a:spcPts val="480"/>
              </a:spcAft>
              <a:buClrTx/>
              <a:buFont typeface="Arial" panose="020B0604020202020204" pitchFamily="34" charset="0"/>
              <a:buChar char="•"/>
              <a:defRPr/>
            </a:pPr>
            <a:r>
              <a:rPr lang="en-US" sz="1360" kern="1200" dirty="0">
                <a:solidFill>
                  <a:prstClr val="black"/>
                </a:solidFill>
                <a:latin typeface="Calibri"/>
                <a:ea typeface="Calibri"/>
                <a:cs typeface="Calibri"/>
              </a:rPr>
              <a:t>On Oct. 31, 1963, President John F. Kennedy signed the Mental Health Services Act</a:t>
            </a:r>
          </a:p>
          <a:p>
            <a:pPr marL="228600" indent="-228600" defTabSz="731520">
              <a:spcAft>
                <a:spcPts val="480"/>
              </a:spcAft>
              <a:buClrTx/>
              <a:buFont typeface="Arial" panose="020B0604020202020204" pitchFamily="34" charset="0"/>
              <a:buChar char="•"/>
              <a:defRPr/>
            </a:pPr>
            <a:r>
              <a:rPr lang="en-US" sz="1360" kern="1200" dirty="0">
                <a:solidFill>
                  <a:prstClr val="black"/>
                </a:solidFill>
                <a:latin typeface="Calibri"/>
                <a:ea typeface="Calibri"/>
                <a:cs typeface="Calibri"/>
              </a:rPr>
              <a:t>Supported Construction of Community Mental Health Centers across the country</a:t>
            </a:r>
          </a:p>
          <a:p>
            <a:pPr marL="228600" indent="-228600" defTabSz="731520">
              <a:spcAft>
                <a:spcPts val="480"/>
              </a:spcAft>
              <a:buClrTx/>
              <a:buFont typeface="Arial" panose="020B0604020202020204" pitchFamily="34" charset="0"/>
              <a:buChar char="•"/>
              <a:defRPr/>
            </a:pPr>
            <a:r>
              <a:rPr lang="en-US" sz="1360" kern="1200" dirty="0">
                <a:solidFill>
                  <a:prstClr val="black"/>
                </a:solidFill>
                <a:latin typeface="Calibri"/>
                <a:ea typeface="Calibri"/>
                <a:cs typeface="Calibri"/>
              </a:rPr>
              <a:t>Turning point in national policy towards deinstitutionalization</a:t>
            </a:r>
          </a:p>
          <a:p>
            <a:pPr marL="228600" indent="-228600" defTabSz="731520">
              <a:spcAft>
                <a:spcPts val="480"/>
              </a:spcAft>
              <a:buClrTx/>
              <a:buFont typeface="Arial" panose="020B0604020202020204" pitchFamily="34" charset="0"/>
              <a:buChar char="•"/>
              <a:defRPr/>
            </a:pPr>
            <a:r>
              <a:rPr lang="en-US" sz="1360" kern="1200" dirty="0">
                <a:solidFill>
                  <a:prstClr val="black"/>
                </a:solidFill>
                <a:latin typeface="Calibri"/>
                <a:ea typeface="Calibri"/>
                <a:cs typeface="Calibri"/>
              </a:rPr>
              <a:t>Since then, a patchwork financing and administrative system has led to great variation across the United States</a:t>
            </a:r>
          </a:p>
          <a:p>
            <a:pPr marL="228600" indent="-228600" defTabSz="731520">
              <a:spcAft>
                <a:spcPts val="480"/>
              </a:spcAft>
              <a:buClrTx/>
              <a:buFont typeface="Arial" panose="020B0604020202020204" pitchFamily="34" charset="0"/>
              <a:buChar char="•"/>
              <a:defRPr/>
            </a:pPr>
            <a:r>
              <a:rPr lang="en-US" sz="1360" kern="1200" dirty="0">
                <a:solidFill>
                  <a:prstClr val="black"/>
                </a:solidFill>
                <a:latin typeface="Calibri"/>
                <a:ea typeface="Calibri"/>
                <a:cs typeface="Calibri"/>
              </a:rPr>
              <a:t>CCBHCs b</a:t>
            </a:r>
            <a:r>
              <a:rPr lang="en-US" sz="1360" kern="1200" dirty="0">
                <a:solidFill>
                  <a:prstClr val="black"/>
                </a:solidFill>
                <a:latin typeface="Calibri"/>
                <a:ea typeface="+mn-ea"/>
                <a:cs typeface="+mn-cs"/>
              </a:rPr>
              <a:t>ring together a comprehensive range of services together</a:t>
            </a:r>
          </a:p>
          <a:p>
            <a:pPr marL="228600" indent="-228600" defTabSz="731520">
              <a:spcAft>
                <a:spcPts val="480"/>
              </a:spcAft>
              <a:buClrTx/>
              <a:buFont typeface="Arial" panose="020B0604020202020204" pitchFamily="34" charset="0"/>
              <a:buChar char="•"/>
              <a:defRPr/>
            </a:pPr>
            <a:r>
              <a:rPr lang="en-US" sz="1360" kern="1200" dirty="0">
                <a:solidFill>
                  <a:prstClr val="black"/>
                </a:solidFill>
                <a:latin typeface="Calibri"/>
                <a:ea typeface="+mn-ea"/>
                <a:cs typeface="+mn-cs"/>
              </a:rPr>
              <a:t>Provides for improved access to mental health and substance use disorder (MH/SUD) services, including increased capacity to respond to MH+SUD crises</a:t>
            </a:r>
          </a:p>
          <a:p>
            <a:pPr marL="228600" indent="-228600" defTabSz="731520">
              <a:spcAft>
                <a:spcPts val="480"/>
              </a:spcAft>
              <a:buClrTx/>
              <a:buFont typeface="Arial" panose="020B0604020202020204" pitchFamily="34" charset="0"/>
              <a:buChar char="•"/>
              <a:defRPr/>
            </a:pPr>
            <a:r>
              <a:rPr lang="en-US" sz="1360" kern="1200" dirty="0">
                <a:solidFill>
                  <a:prstClr val="black"/>
                </a:solidFill>
                <a:latin typeface="Calibri"/>
                <a:ea typeface="+mn-ea"/>
                <a:cs typeface="+mn-cs"/>
              </a:rPr>
              <a:t>Serves individuals across the lifespan </a:t>
            </a:r>
          </a:p>
          <a:p>
            <a:pPr marL="228600" indent="-228600" defTabSz="731520">
              <a:spcAft>
                <a:spcPts val="480"/>
              </a:spcAft>
              <a:buClrTx/>
              <a:buFont typeface="Arial" panose="020B0604020202020204" pitchFamily="34" charset="0"/>
              <a:buChar char="•"/>
              <a:defRPr/>
            </a:pPr>
            <a:r>
              <a:rPr lang="en-US" sz="1360" kern="1200" dirty="0">
                <a:solidFill>
                  <a:prstClr val="black"/>
                </a:solidFill>
                <a:latin typeface="Calibri"/>
                <a:ea typeface="+mn-ea"/>
                <a:cs typeface="+mn-cs"/>
              </a:rPr>
              <a:t>Must meet CCBHC Certification Criteria</a:t>
            </a:r>
          </a:p>
          <a:p>
            <a:pPr marL="228600" indent="-228600" defTabSz="731520">
              <a:buClrTx/>
              <a:buFont typeface="Arial" panose="020B0604020202020204" pitchFamily="34" charset="0"/>
              <a:buChar char="•"/>
              <a:defRPr/>
            </a:pPr>
            <a:endParaRPr lang="en-US" sz="1920" kern="1200" dirty="0">
              <a:solidFill>
                <a:prstClr val="black"/>
              </a:solidFill>
              <a:latin typeface="Calibri"/>
              <a:ea typeface="+mn-ea"/>
              <a:cs typeface="+mn-cs"/>
            </a:endParaRPr>
          </a:p>
          <a:p>
            <a:pPr marL="228600" indent="-228600" defTabSz="731520">
              <a:buClrTx/>
              <a:buFont typeface="Arial" panose="020B0604020202020204" pitchFamily="34" charset="0"/>
              <a:buChar char="•"/>
              <a:defRPr/>
            </a:pPr>
            <a:endParaRPr lang="en-US" sz="1920" kern="1200" dirty="0">
              <a:solidFill>
                <a:prstClr val="black"/>
              </a:solidFill>
              <a:latin typeface="Calibri"/>
              <a:ea typeface="Calibri"/>
              <a:cs typeface="Calibri"/>
            </a:endParaRPr>
          </a:p>
          <a:p>
            <a:pPr defTabSz="731520">
              <a:buClrTx/>
              <a:defRPr/>
            </a:pPr>
            <a:endParaRPr lang="en-US" sz="1440" i="1" kern="1200" dirty="0">
              <a:solidFill>
                <a:srgbClr val="343C40"/>
              </a:solidFill>
              <a:latin typeface="Arnhem"/>
              <a:ea typeface="+mn-ea"/>
              <a:cs typeface="+mn-cs"/>
            </a:endParaRPr>
          </a:p>
        </p:txBody>
      </p:sp>
    </p:spTree>
    <p:extLst>
      <p:ext uri="{BB962C8B-B14F-4D97-AF65-F5344CB8AC3E}">
        <p14:creationId xmlns:p14="http://schemas.microsoft.com/office/powerpoint/2010/main" val="646972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C4267-F69A-4600-B125-482370C4D899}"/>
              </a:ext>
            </a:extLst>
          </p:cNvPr>
          <p:cNvSpPr>
            <a:spLocks noGrp="1"/>
          </p:cNvSpPr>
          <p:nvPr>
            <p:ph type="title"/>
          </p:nvPr>
        </p:nvSpPr>
        <p:spPr>
          <a:xfrm>
            <a:off x="317998" y="914400"/>
            <a:ext cx="9117605" cy="707062"/>
          </a:xfrm>
        </p:spPr>
        <p:txBody>
          <a:bodyPr>
            <a:normAutofit/>
          </a:bodyPr>
          <a:lstStyle/>
          <a:p>
            <a:r>
              <a:rPr lang="en-US" dirty="0"/>
              <a:t>Federal Agency Partner Roles in the CCBHC Initiative</a:t>
            </a:r>
          </a:p>
        </p:txBody>
      </p:sp>
      <p:pic>
        <p:nvPicPr>
          <p:cNvPr id="4" name="Picture 3">
            <a:extLst>
              <a:ext uri="{FF2B5EF4-FFF2-40B4-BE49-F238E27FC236}">
                <a16:creationId xmlns:a16="http://schemas.microsoft.com/office/drawing/2014/main" id="{D1611A58-3234-403F-9914-6951516EEB4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84" t="9945" r="5313" b="17269"/>
          <a:stretch/>
        </p:blipFill>
        <p:spPr>
          <a:xfrm>
            <a:off x="451761" y="3804226"/>
            <a:ext cx="1704375" cy="697544"/>
          </a:xfrm>
          <a:prstGeom prst="rect">
            <a:avLst/>
          </a:prstGeom>
        </p:spPr>
      </p:pic>
      <p:pic>
        <p:nvPicPr>
          <p:cNvPr id="5" name="Picture 4">
            <a:extLst>
              <a:ext uri="{FF2B5EF4-FFF2-40B4-BE49-F238E27FC236}">
                <a16:creationId xmlns:a16="http://schemas.microsoft.com/office/drawing/2014/main" id="{710E32AF-2DFE-4007-9D8F-07543FEBB25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8014" y="5046002"/>
            <a:ext cx="1031869" cy="1030815"/>
          </a:xfrm>
          <a:prstGeom prst="rect">
            <a:avLst/>
          </a:prstGeom>
        </p:spPr>
      </p:pic>
      <p:sp>
        <p:nvSpPr>
          <p:cNvPr id="6" name="Content Placeholder 2">
            <a:extLst>
              <a:ext uri="{FF2B5EF4-FFF2-40B4-BE49-F238E27FC236}">
                <a16:creationId xmlns:a16="http://schemas.microsoft.com/office/drawing/2014/main" id="{CA2BD050-4478-49F0-AA46-CF52F5CBEC85}"/>
              </a:ext>
            </a:extLst>
          </p:cNvPr>
          <p:cNvSpPr txBox="1">
            <a:spLocks/>
          </p:cNvSpPr>
          <p:nvPr/>
        </p:nvSpPr>
        <p:spPr>
          <a:xfrm>
            <a:off x="2323005" y="1762652"/>
            <a:ext cx="6643243" cy="412156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731520">
              <a:spcBef>
                <a:spcPts val="960"/>
              </a:spcBef>
              <a:spcAft>
                <a:spcPts val="160"/>
              </a:spcAft>
              <a:buClr>
                <a:srgbClr val="4F81BD"/>
              </a:buClr>
              <a:buNone/>
            </a:pPr>
            <a:r>
              <a:rPr lang="en-US" sz="1600" dirty="0">
                <a:solidFill>
                  <a:prstClr val="black">
                    <a:lumMod val="75000"/>
                    <a:lumOff val="25000"/>
                  </a:prstClr>
                </a:solidFill>
                <a:latin typeface="Calibri"/>
              </a:rPr>
              <a:t>Three Federal Agencies work collaboratively to implement the CCBHC Demonstration:</a:t>
            </a:r>
          </a:p>
          <a:p>
            <a:pPr marL="322580" indent="-322580" defTabSz="731520">
              <a:spcBef>
                <a:spcPts val="960"/>
              </a:spcBef>
              <a:spcAft>
                <a:spcPts val="160"/>
              </a:spcAft>
              <a:buClr>
                <a:srgbClr val="4F81BD"/>
              </a:buClr>
              <a:buFont typeface="Wingdings" panose="05000000000000000000" pitchFamily="2" charset="2"/>
              <a:buChar char="§"/>
            </a:pPr>
            <a:r>
              <a:rPr lang="en-US" sz="1600" b="1" dirty="0">
                <a:solidFill>
                  <a:prstClr val="black">
                    <a:lumMod val="75000"/>
                    <a:lumOff val="25000"/>
                  </a:prstClr>
                </a:solidFill>
                <a:latin typeface="Calibri"/>
              </a:rPr>
              <a:t>SAMHSA </a:t>
            </a:r>
            <a:r>
              <a:rPr lang="en-US" sz="1600" dirty="0">
                <a:solidFill>
                  <a:prstClr val="black">
                    <a:lumMod val="75000"/>
                    <a:lumOff val="25000"/>
                  </a:prstClr>
                </a:solidFill>
                <a:latin typeface="Calibri"/>
              </a:rPr>
              <a:t>is responsible for administration of the 1-year CCBHC planning grants for the purpose of developing proposals to participate in a time-limited Demonstration program, development and oversight of the CCBHC program criteria including clinic certification requirements, and CCBHC quality measure development and reporting. Also administers the CCBHC-Expansion Grants</a:t>
            </a:r>
          </a:p>
          <a:p>
            <a:pPr marL="322580" indent="-322580" defTabSz="731520">
              <a:spcBef>
                <a:spcPts val="960"/>
              </a:spcBef>
              <a:spcAft>
                <a:spcPts val="160"/>
              </a:spcAft>
              <a:buClr>
                <a:srgbClr val="4F81BD"/>
              </a:buClr>
              <a:buFont typeface="Wingdings" panose="05000000000000000000" pitchFamily="2" charset="2"/>
              <a:buChar char="§"/>
            </a:pPr>
            <a:r>
              <a:rPr lang="en-US" sz="1600" b="1" dirty="0">
                <a:solidFill>
                  <a:prstClr val="black">
                    <a:lumMod val="75000"/>
                    <a:lumOff val="25000"/>
                  </a:prstClr>
                </a:solidFill>
                <a:latin typeface="Calibri"/>
              </a:rPr>
              <a:t>CMS </a:t>
            </a:r>
            <a:r>
              <a:rPr lang="en-US" sz="1600" dirty="0">
                <a:solidFill>
                  <a:prstClr val="black">
                    <a:lumMod val="75000"/>
                    <a:lumOff val="25000"/>
                  </a:prstClr>
                </a:solidFill>
                <a:latin typeface="Calibri"/>
              </a:rPr>
              <a:t>is responsible for development and oversight of the CCBHC Prospective Payment System (PPS) requirements, development and oversight of the CCBHC cost-report to support PPS rate development, and Federal Medical Assistance Percentage (FMAP) claimed expenditures under the Demonstration</a:t>
            </a:r>
          </a:p>
          <a:p>
            <a:pPr marL="322580" indent="-322580" defTabSz="731520">
              <a:spcBef>
                <a:spcPts val="960"/>
              </a:spcBef>
              <a:spcAft>
                <a:spcPts val="160"/>
              </a:spcAft>
              <a:buClr>
                <a:srgbClr val="4F81BD"/>
              </a:buClr>
              <a:buFont typeface="Wingdings" panose="05000000000000000000" pitchFamily="2" charset="2"/>
              <a:buChar char="§"/>
            </a:pPr>
            <a:r>
              <a:rPr lang="en-US" sz="1600" b="1" dirty="0">
                <a:solidFill>
                  <a:prstClr val="black">
                    <a:lumMod val="75000"/>
                    <a:lumOff val="25000"/>
                  </a:prstClr>
                </a:solidFill>
                <a:latin typeface="Calibri"/>
              </a:rPr>
              <a:t>ASPE </a:t>
            </a:r>
            <a:r>
              <a:rPr lang="en-US" sz="1600" dirty="0">
                <a:solidFill>
                  <a:prstClr val="black">
                    <a:lumMod val="75000"/>
                    <a:lumOff val="25000"/>
                  </a:prstClr>
                </a:solidFill>
                <a:latin typeface="Calibri"/>
              </a:rPr>
              <a:t>is responsible for conducting an independent national evaluation of the CCBHC Demonstration. Evaluation activities are used to generate annual CCBHC Reports to Congress and  Evaluation reports as required by Statute</a:t>
            </a:r>
          </a:p>
          <a:p>
            <a:pPr marL="322580" indent="-322580" defTabSz="731520">
              <a:spcBef>
                <a:spcPts val="960"/>
              </a:spcBef>
              <a:spcAft>
                <a:spcPts val="160"/>
              </a:spcAft>
              <a:buClr>
                <a:srgbClr val="4F81BD"/>
              </a:buClr>
              <a:buFont typeface="Wingdings" panose="05000000000000000000" pitchFamily="2" charset="2"/>
              <a:buChar char="§"/>
            </a:pPr>
            <a:endParaRPr lang="en-US" sz="1440" dirty="0">
              <a:solidFill>
                <a:prstClr val="black">
                  <a:lumMod val="75000"/>
                  <a:lumOff val="25000"/>
                </a:prstClr>
              </a:solidFill>
              <a:latin typeface="Calibri"/>
            </a:endParaRPr>
          </a:p>
        </p:txBody>
      </p:sp>
      <p:sp>
        <p:nvSpPr>
          <p:cNvPr id="7" name="TextBox 6">
            <a:extLst>
              <a:ext uri="{FF2B5EF4-FFF2-40B4-BE49-F238E27FC236}">
                <a16:creationId xmlns:a16="http://schemas.microsoft.com/office/drawing/2014/main" id="{2D1D6441-595E-47B1-8085-ECB395D95EA6}"/>
              </a:ext>
            </a:extLst>
          </p:cNvPr>
          <p:cNvSpPr txBox="1"/>
          <p:nvPr/>
        </p:nvSpPr>
        <p:spPr>
          <a:xfrm>
            <a:off x="8747547" y="6076817"/>
            <a:ext cx="437403" cy="313932"/>
          </a:xfrm>
          <a:prstGeom prst="rect">
            <a:avLst/>
          </a:prstGeom>
          <a:noFill/>
        </p:spPr>
        <p:txBody>
          <a:bodyPr wrap="square" rtlCol="0">
            <a:spAutoFit/>
          </a:bodyPr>
          <a:lstStyle/>
          <a:p>
            <a:pPr defTabSz="731520">
              <a:buClrTx/>
            </a:pPr>
            <a:r>
              <a:rPr lang="en-US" sz="1440" kern="1200" dirty="0">
                <a:solidFill>
                  <a:prstClr val="white"/>
                </a:solidFill>
                <a:latin typeface="Calibri"/>
                <a:ea typeface="+mn-ea"/>
                <a:cs typeface="+mn-cs"/>
              </a:rPr>
              <a:t>9</a:t>
            </a:r>
          </a:p>
        </p:txBody>
      </p:sp>
      <p:pic>
        <p:nvPicPr>
          <p:cNvPr id="8" name="Picture 7">
            <a:extLst>
              <a:ext uri="{FF2B5EF4-FFF2-40B4-BE49-F238E27FC236}">
                <a16:creationId xmlns:a16="http://schemas.microsoft.com/office/drawing/2014/main" id="{05461590-3FE1-4865-8513-2D1AD491BC27}"/>
              </a:ext>
            </a:extLst>
          </p:cNvPr>
          <p:cNvPicPr>
            <a:picLocks noChangeAspect="1"/>
          </p:cNvPicPr>
          <p:nvPr/>
        </p:nvPicPr>
        <p:blipFill>
          <a:blip r:embed="rId4"/>
          <a:stretch>
            <a:fillRect/>
          </a:stretch>
        </p:blipFill>
        <p:spPr>
          <a:xfrm>
            <a:off x="332251" y="2341421"/>
            <a:ext cx="1990754" cy="859362"/>
          </a:xfrm>
          <a:prstGeom prst="rect">
            <a:avLst/>
          </a:prstGeom>
        </p:spPr>
      </p:pic>
    </p:spTree>
    <p:extLst>
      <p:ext uri="{BB962C8B-B14F-4D97-AF65-F5344CB8AC3E}">
        <p14:creationId xmlns:p14="http://schemas.microsoft.com/office/powerpoint/2010/main" val="1841279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8512F-03CA-4854-AD9E-0A900049F0FD}"/>
              </a:ext>
            </a:extLst>
          </p:cNvPr>
          <p:cNvSpPr/>
          <p:nvPr/>
        </p:nvSpPr>
        <p:spPr>
          <a:xfrm>
            <a:off x="198022" y="1901782"/>
            <a:ext cx="302936" cy="3942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Calibri"/>
            </a:endParaRPr>
          </a:p>
        </p:txBody>
      </p:sp>
      <p:sp>
        <p:nvSpPr>
          <p:cNvPr id="3" name="Text Placeholder 2">
            <a:extLst>
              <a:ext uri="{FF2B5EF4-FFF2-40B4-BE49-F238E27FC236}">
                <a16:creationId xmlns:a16="http://schemas.microsoft.com/office/drawing/2014/main" id="{0D1019FD-44EF-4841-AD47-42C3D633C10A}"/>
              </a:ext>
            </a:extLst>
          </p:cNvPr>
          <p:cNvSpPr>
            <a:spLocks noGrp="1"/>
          </p:cNvSpPr>
          <p:nvPr>
            <p:ph type="body" idx="4294967295"/>
          </p:nvPr>
        </p:nvSpPr>
        <p:spPr>
          <a:xfrm>
            <a:off x="163509" y="2318501"/>
            <a:ext cx="245110" cy="3384550"/>
          </a:xfrm>
        </p:spPr>
        <p:txBody>
          <a:bodyPr vert="vert270">
            <a:noAutofit/>
          </a:bodyPr>
          <a:lstStyle/>
          <a:p>
            <a:pPr marL="0" indent="0">
              <a:buNone/>
            </a:pPr>
            <a:r>
              <a:rPr lang="en-US" sz="1600" b="1" dirty="0"/>
              <a:t>CCBHC Medicaid  Demonstration</a:t>
            </a:r>
            <a:endParaRPr lang="en-US" sz="1600" dirty="0"/>
          </a:p>
        </p:txBody>
      </p:sp>
      <p:sp>
        <p:nvSpPr>
          <p:cNvPr id="4" name="Content Placeholder 3">
            <a:extLst>
              <a:ext uri="{FF2B5EF4-FFF2-40B4-BE49-F238E27FC236}">
                <a16:creationId xmlns:a16="http://schemas.microsoft.com/office/drawing/2014/main" id="{74F2885C-7ABC-4F98-961F-CCC1E5CF94BD}"/>
              </a:ext>
            </a:extLst>
          </p:cNvPr>
          <p:cNvSpPr>
            <a:spLocks noGrp="1"/>
          </p:cNvSpPr>
          <p:nvPr>
            <p:ph idx="1"/>
          </p:nvPr>
        </p:nvSpPr>
        <p:spPr>
          <a:xfrm>
            <a:off x="529058" y="1818619"/>
            <a:ext cx="2834219" cy="3890783"/>
          </a:xfrm>
        </p:spPr>
        <p:txBody>
          <a:bodyPr>
            <a:noAutofit/>
          </a:bodyPr>
          <a:lstStyle/>
          <a:p>
            <a:pPr marL="138430" indent="-138430">
              <a:spcBef>
                <a:spcPts val="0"/>
              </a:spcBef>
              <a:spcAft>
                <a:spcPts val="480"/>
              </a:spcAft>
              <a:buFont typeface="Wingdings" panose="05000000000000000000" pitchFamily="2" charset="2"/>
              <a:buChar char="§"/>
            </a:pPr>
            <a:r>
              <a:rPr lang="en-US" sz="1120" dirty="0"/>
              <a:t>Authorized under Section 223 of PAMA the Protecting Access to Medicare Act as amended and administered through state Medicaid programs</a:t>
            </a:r>
          </a:p>
          <a:p>
            <a:pPr marL="138430" indent="-138430">
              <a:spcBef>
                <a:spcPts val="0"/>
              </a:spcBef>
              <a:spcAft>
                <a:spcPts val="480"/>
              </a:spcAft>
              <a:buFont typeface="Wingdings" panose="05000000000000000000" pitchFamily="2" charset="2"/>
              <a:buChar char="§"/>
            </a:pPr>
            <a:r>
              <a:rPr lang="en-US" sz="1120" dirty="0"/>
              <a:t>States have to receive planning grant to apply to join the demonstration</a:t>
            </a:r>
          </a:p>
          <a:p>
            <a:pPr marL="138430" indent="-138430">
              <a:spcBef>
                <a:spcPts val="0"/>
              </a:spcBef>
              <a:spcAft>
                <a:spcPts val="480"/>
              </a:spcAft>
              <a:buFont typeface="Wingdings" panose="05000000000000000000" pitchFamily="2" charset="2"/>
              <a:buChar char="§"/>
            </a:pPr>
            <a:r>
              <a:rPr lang="en-US" sz="1120" dirty="0"/>
              <a:t>Provides flexible and cost-based reimbursement under prospective payment systems (daily or monthly encounter rates) </a:t>
            </a:r>
          </a:p>
          <a:p>
            <a:pPr marL="138430" indent="-138430">
              <a:spcBef>
                <a:spcPts val="0"/>
              </a:spcBef>
              <a:spcAft>
                <a:spcPts val="480"/>
              </a:spcAft>
              <a:buFont typeface="Wingdings" panose="05000000000000000000" pitchFamily="2" charset="2"/>
              <a:buChar char="§"/>
            </a:pPr>
            <a:r>
              <a:rPr lang="en-US" sz="1120" dirty="0"/>
              <a:t>Eliminates fragmented financing and care for Medicaid beneficiaries and is integrated into existing state and local financing and administrative systems</a:t>
            </a:r>
          </a:p>
          <a:p>
            <a:pPr marL="138430" indent="-138430">
              <a:spcBef>
                <a:spcPts val="0"/>
              </a:spcBef>
              <a:spcAft>
                <a:spcPts val="480"/>
              </a:spcAft>
              <a:buFont typeface="Wingdings" panose="05000000000000000000" pitchFamily="2" charset="2"/>
              <a:buChar char="§"/>
            </a:pPr>
            <a:r>
              <a:rPr lang="en-US" sz="1120" dirty="0"/>
              <a:t>Includes quality incentives</a:t>
            </a:r>
          </a:p>
          <a:p>
            <a:pPr marL="138430" indent="-138430">
              <a:spcBef>
                <a:spcPts val="0"/>
              </a:spcBef>
              <a:spcAft>
                <a:spcPts val="480"/>
              </a:spcAft>
              <a:buFont typeface="Wingdings" panose="05000000000000000000" pitchFamily="2" charset="2"/>
              <a:buChar char="§"/>
            </a:pPr>
            <a:r>
              <a:rPr lang="en-US" sz="1120" dirty="0"/>
              <a:t>States receive an enhanced federal (eFMAP) Medicaid match for the program expenditures</a:t>
            </a:r>
          </a:p>
          <a:p>
            <a:pPr marL="138430" indent="-138430">
              <a:spcBef>
                <a:spcPts val="0"/>
              </a:spcBef>
              <a:spcAft>
                <a:spcPts val="480"/>
              </a:spcAft>
              <a:buFont typeface="Wingdings" panose="05000000000000000000" pitchFamily="2" charset="2"/>
              <a:buChar char="§"/>
            </a:pPr>
            <a:r>
              <a:rPr lang="en-US" sz="1120" dirty="0"/>
              <a:t>None of the original states have statewide coverage through the demonstration, though some cover larger areas of their states than others</a:t>
            </a:r>
          </a:p>
          <a:p>
            <a:pPr marL="138430" indent="-138430">
              <a:spcBef>
                <a:spcPts val="0"/>
              </a:spcBef>
              <a:spcAft>
                <a:spcPts val="480"/>
              </a:spcAft>
              <a:buFont typeface="Wingdings" panose="05000000000000000000" pitchFamily="2" charset="2"/>
              <a:buChar char="§"/>
            </a:pPr>
            <a:r>
              <a:rPr lang="en-US" sz="1120" dirty="0"/>
              <a:t>Some sites in the Medicaid Demonstration also receive the SAMHSA CCBHC-E grants</a:t>
            </a:r>
          </a:p>
          <a:p>
            <a:pPr marL="138430" indent="-138430">
              <a:spcBef>
                <a:spcPts val="800"/>
              </a:spcBef>
              <a:buFont typeface="Wingdings" panose="05000000000000000000" pitchFamily="2" charset="2"/>
              <a:buChar char="§"/>
            </a:pPr>
            <a:endParaRPr lang="en-US" sz="1040" dirty="0"/>
          </a:p>
        </p:txBody>
      </p:sp>
      <p:sp>
        <p:nvSpPr>
          <p:cNvPr id="2" name="Title 1">
            <a:extLst>
              <a:ext uri="{FF2B5EF4-FFF2-40B4-BE49-F238E27FC236}">
                <a16:creationId xmlns:a16="http://schemas.microsoft.com/office/drawing/2014/main" id="{71A65A47-073D-4262-AF9C-7EA2D81D28ED}"/>
              </a:ext>
            </a:extLst>
          </p:cNvPr>
          <p:cNvSpPr>
            <a:spLocks noGrp="1"/>
          </p:cNvSpPr>
          <p:nvPr>
            <p:ph type="title"/>
          </p:nvPr>
        </p:nvSpPr>
        <p:spPr>
          <a:xfrm>
            <a:off x="338673" y="967045"/>
            <a:ext cx="9085484" cy="506407"/>
          </a:xfrm>
        </p:spPr>
        <p:txBody>
          <a:bodyPr>
            <a:normAutofit/>
          </a:bodyPr>
          <a:lstStyle/>
          <a:p>
            <a:r>
              <a:rPr lang="en-US" b="1" dirty="0"/>
              <a:t>Main Federal Payment Sources for CCBHCs</a:t>
            </a:r>
            <a:endParaRPr lang="en-US" dirty="0"/>
          </a:p>
        </p:txBody>
      </p:sp>
      <p:sp>
        <p:nvSpPr>
          <p:cNvPr id="6" name="Content Placeholder 5">
            <a:extLst>
              <a:ext uri="{FF2B5EF4-FFF2-40B4-BE49-F238E27FC236}">
                <a16:creationId xmlns:a16="http://schemas.microsoft.com/office/drawing/2014/main" id="{82DFFA39-E304-4986-A5AF-BC14B98039C4}"/>
              </a:ext>
            </a:extLst>
          </p:cNvPr>
          <p:cNvSpPr>
            <a:spLocks noGrp="1"/>
          </p:cNvSpPr>
          <p:nvPr>
            <p:ph sz="quarter" idx="4294967295"/>
          </p:nvPr>
        </p:nvSpPr>
        <p:spPr>
          <a:xfrm>
            <a:off x="3888542" y="1811065"/>
            <a:ext cx="2471420" cy="4090670"/>
          </a:xfrm>
        </p:spPr>
        <p:txBody>
          <a:bodyPr>
            <a:noAutofit/>
          </a:bodyPr>
          <a:lstStyle/>
          <a:p>
            <a:pPr marL="138430" indent="-138430">
              <a:spcBef>
                <a:spcPts val="0"/>
              </a:spcBef>
              <a:spcAft>
                <a:spcPts val="480"/>
              </a:spcAft>
              <a:buFont typeface="Wingdings" panose="05000000000000000000" pitchFamily="2" charset="2"/>
              <a:buChar char="§"/>
            </a:pPr>
            <a:r>
              <a:rPr lang="en-US" sz="1120" dirty="0"/>
              <a:t>Provides fixed grant amount - in most recent round up to $1 million/year for four years directly to clinics, (in cohorts before 2022, these grants were for up to $2 million/year for two years)</a:t>
            </a:r>
          </a:p>
          <a:p>
            <a:pPr marL="138430" indent="-138430">
              <a:spcBef>
                <a:spcPts val="0"/>
              </a:spcBef>
              <a:spcAft>
                <a:spcPts val="480"/>
              </a:spcAft>
              <a:buFont typeface="Wingdings" panose="05000000000000000000" pitchFamily="2" charset="2"/>
              <a:buChar char="§"/>
            </a:pPr>
            <a:r>
              <a:rPr lang="en-US" sz="1120" dirty="0"/>
              <a:t>Two tracks – one for existing CCBHCs (Improvement and Advancement or IA Grants), one for new start-up CCBHCs (Planning, Development, and Implementation or PDI grants)</a:t>
            </a:r>
          </a:p>
          <a:p>
            <a:pPr marL="138430" indent="-138430">
              <a:spcBef>
                <a:spcPts val="0"/>
              </a:spcBef>
              <a:spcAft>
                <a:spcPts val="480"/>
              </a:spcAft>
              <a:buFont typeface="Wingdings" panose="05000000000000000000" pitchFamily="2" charset="2"/>
              <a:buChar char="§"/>
            </a:pPr>
            <a:r>
              <a:rPr lang="en-US" sz="1120" dirty="0"/>
              <a:t>SAMHSA grant funds are used to build out program components in addition to existing funded services to meet full CCBHC requirements </a:t>
            </a:r>
          </a:p>
          <a:p>
            <a:pPr marL="138430" indent="-138430">
              <a:spcBef>
                <a:spcPts val="0"/>
              </a:spcBef>
              <a:spcAft>
                <a:spcPts val="480"/>
              </a:spcAft>
              <a:buFont typeface="Wingdings" panose="05000000000000000000" pitchFamily="2" charset="2"/>
              <a:buChar char="§"/>
            </a:pPr>
            <a:r>
              <a:rPr lang="en-US" sz="1120" dirty="0"/>
              <a:t>Grants are administered by SAMHSA </a:t>
            </a:r>
          </a:p>
          <a:p>
            <a:pPr marL="138430" indent="-138430">
              <a:spcBef>
                <a:spcPts val="0"/>
              </a:spcBef>
              <a:spcAft>
                <a:spcPts val="480"/>
              </a:spcAft>
              <a:buFont typeface="Wingdings" panose="05000000000000000000" pitchFamily="2" charset="2"/>
              <a:buChar char="§"/>
            </a:pPr>
            <a:r>
              <a:rPr lang="en-US" sz="1120" dirty="0"/>
              <a:t>Must submit a detailed attestation to SAMHSA that they meet the CCBHC certification criteria for approval if not certified by their state</a:t>
            </a:r>
          </a:p>
          <a:p>
            <a:pPr marL="138430" indent="-138430">
              <a:spcBef>
                <a:spcPts val="0"/>
              </a:spcBef>
              <a:spcAft>
                <a:spcPts val="480"/>
              </a:spcAft>
              <a:buFont typeface="Wingdings" panose="05000000000000000000" pitchFamily="2" charset="2"/>
              <a:buChar char="§"/>
            </a:pPr>
            <a:r>
              <a:rPr lang="en-US" sz="1120" dirty="0"/>
              <a:t>Some sites receiving CCBHC-E grants also participate in the CCBHC  Demonstration </a:t>
            </a:r>
          </a:p>
          <a:p>
            <a:pPr marL="138430" indent="-138430">
              <a:lnSpc>
                <a:spcPct val="120000"/>
              </a:lnSpc>
              <a:spcBef>
                <a:spcPts val="480"/>
              </a:spcBef>
              <a:buFont typeface="Wingdings" panose="05000000000000000000" pitchFamily="2" charset="2"/>
              <a:buChar char="§"/>
            </a:pPr>
            <a:endParaRPr lang="en-US" sz="1120" dirty="0"/>
          </a:p>
        </p:txBody>
      </p:sp>
      <p:sp>
        <p:nvSpPr>
          <p:cNvPr id="8" name="Content Placeholder 5">
            <a:extLst>
              <a:ext uri="{FF2B5EF4-FFF2-40B4-BE49-F238E27FC236}">
                <a16:creationId xmlns:a16="http://schemas.microsoft.com/office/drawing/2014/main" id="{C3196D57-9413-4472-9EF1-1317DD656950}"/>
              </a:ext>
            </a:extLst>
          </p:cNvPr>
          <p:cNvSpPr txBox="1">
            <a:spLocks/>
          </p:cNvSpPr>
          <p:nvPr/>
        </p:nvSpPr>
        <p:spPr>
          <a:xfrm>
            <a:off x="7028101" y="1859088"/>
            <a:ext cx="2561990" cy="4090361"/>
          </a:xfrm>
          <a:prstGeom prst="rect">
            <a:avLst/>
          </a:prstGeom>
        </p:spPr>
        <p:txBody>
          <a:bodyPr vert="horz" lIns="73152" tIns="36576" rIns="73152" bIns="36576"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38430" indent="-138430" defTabSz="487668">
              <a:spcBef>
                <a:spcPts val="0"/>
              </a:spcBef>
              <a:spcAft>
                <a:spcPts val="480"/>
              </a:spcAft>
              <a:buClr>
                <a:prstClr val="black"/>
              </a:buClr>
              <a:buSzPct val="100000"/>
              <a:buFont typeface="Wingdings" panose="05000000000000000000" pitchFamily="2" charset="2"/>
              <a:buChar char="§"/>
            </a:pPr>
            <a:r>
              <a:rPr lang="en-US" sz="1120" dirty="0">
                <a:solidFill>
                  <a:prstClr val="black"/>
                </a:solidFill>
                <a:latin typeface="Calibri"/>
              </a:rPr>
              <a:t>Some states support the CCBHC models under Medicaid authorities outside of the Demonstration</a:t>
            </a:r>
          </a:p>
          <a:p>
            <a:pPr marL="138430" indent="-138430" defTabSz="487668">
              <a:spcBef>
                <a:spcPts val="0"/>
              </a:spcBef>
              <a:spcAft>
                <a:spcPts val="480"/>
              </a:spcAft>
              <a:buClr>
                <a:prstClr val="black"/>
              </a:buClr>
              <a:buSzPct val="100000"/>
              <a:buFont typeface="Wingdings" panose="05000000000000000000" pitchFamily="2" charset="2"/>
              <a:buChar char="§"/>
            </a:pPr>
            <a:r>
              <a:rPr lang="en-US" sz="1120" dirty="0">
                <a:solidFill>
                  <a:prstClr val="black"/>
                </a:solidFill>
                <a:latin typeface="Calibri"/>
              </a:rPr>
              <a:t>Programs align with CCBHC model but operate under different Medicaid authorities from the demonstration, with different rules</a:t>
            </a:r>
          </a:p>
          <a:p>
            <a:pPr marL="138430" indent="-138430" defTabSz="487668">
              <a:spcBef>
                <a:spcPts val="0"/>
              </a:spcBef>
              <a:spcAft>
                <a:spcPts val="480"/>
              </a:spcAft>
              <a:buClr>
                <a:prstClr val="black"/>
              </a:buClr>
              <a:buSzPct val="100000"/>
              <a:buFont typeface="Wingdings" panose="05000000000000000000" pitchFamily="2" charset="2"/>
              <a:buChar char="§"/>
            </a:pPr>
            <a:r>
              <a:rPr lang="en-US" sz="1120" dirty="0">
                <a:solidFill>
                  <a:prstClr val="black"/>
                </a:solidFill>
                <a:latin typeface="Calibri"/>
              </a:rPr>
              <a:t>States do not receive the enhanced FMAP for CCBHCs that are funded through these mechanisms and are reimbursed at regular Medicaid rates</a:t>
            </a:r>
          </a:p>
          <a:p>
            <a:pPr marL="138430" indent="-138430" defTabSz="487668">
              <a:spcBef>
                <a:spcPts val="0"/>
              </a:spcBef>
              <a:spcAft>
                <a:spcPts val="480"/>
              </a:spcAft>
              <a:buClr>
                <a:prstClr val="black"/>
              </a:buClr>
              <a:buSzPct val="100000"/>
              <a:buFont typeface="Wingdings" panose="05000000000000000000" pitchFamily="2" charset="2"/>
              <a:buChar char="§"/>
            </a:pPr>
            <a:r>
              <a:rPr lang="en-US" sz="1120" dirty="0">
                <a:solidFill>
                  <a:prstClr val="black"/>
                </a:solidFill>
                <a:latin typeface="Calibri"/>
              </a:rPr>
              <a:t>Most of these programs are in states that are a part of the CCBHC Medicaid demonstration, and they are using these mechanisms to include clinics that are not a part of the original Demonstration</a:t>
            </a:r>
          </a:p>
          <a:p>
            <a:pPr marL="138430" indent="-138430" defTabSz="487668">
              <a:spcBef>
                <a:spcPts val="0"/>
              </a:spcBef>
              <a:spcAft>
                <a:spcPts val="480"/>
              </a:spcAft>
              <a:buClr>
                <a:prstClr val="black"/>
              </a:buClr>
              <a:buSzPct val="100000"/>
              <a:buFont typeface="Wingdings" panose="05000000000000000000" pitchFamily="2" charset="2"/>
              <a:buChar char="§"/>
            </a:pPr>
            <a:r>
              <a:rPr lang="en-US" sz="1120" dirty="0">
                <a:solidFill>
                  <a:prstClr val="black"/>
                </a:solidFill>
                <a:latin typeface="Calibri"/>
              </a:rPr>
              <a:t>Some have SAMHSA CCBHC-E grants</a:t>
            </a:r>
          </a:p>
        </p:txBody>
      </p:sp>
      <p:sp>
        <p:nvSpPr>
          <p:cNvPr id="9" name="Text Placeholder 4">
            <a:extLst>
              <a:ext uri="{FF2B5EF4-FFF2-40B4-BE49-F238E27FC236}">
                <a16:creationId xmlns:a16="http://schemas.microsoft.com/office/drawing/2014/main" id="{CC957275-0F92-4E11-BF25-CFE62AB11F97}"/>
              </a:ext>
            </a:extLst>
          </p:cNvPr>
          <p:cNvSpPr txBox="1">
            <a:spLocks/>
          </p:cNvSpPr>
          <p:nvPr/>
        </p:nvSpPr>
        <p:spPr>
          <a:xfrm>
            <a:off x="3834173" y="1714543"/>
            <a:ext cx="2688918" cy="603958"/>
          </a:xfrm>
          <a:prstGeom prst="rect">
            <a:avLst/>
          </a:prstGeom>
        </p:spPr>
        <p:txBody>
          <a:bodyPr vert="horz" lIns="73152" tIns="36576" rIns="73152" bIns="36576"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defTabSz="731520">
              <a:spcBef>
                <a:spcPts val="960"/>
              </a:spcBef>
              <a:spcAft>
                <a:spcPts val="160"/>
              </a:spcAft>
              <a:buClr>
                <a:srgbClr val="4F81BD"/>
              </a:buClr>
            </a:pPr>
            <a:r>
              <a:rPr lang="en-US" sz="1600" b="1" dirty="0">
                <a:solidFill>
                  <a:srgbClr val="1F497D"/>
                </a:solidFill>
                <a:latin typeface="Calibri"/>
              </a:rPr>
              <a:t> </a:t>
            </a:r>
            <a:endParaRPr lang="en-US" sz="1600" dirty="0">
              <a:solidFill>
                <a:srgbClr val="1F497D"/>
              </a:solidFill>
              <a:latin typeface="Calibri"/>
            </a:endParaRPr>
          </a:p>
        </p:txBody>
      </p:sp>
      <p:sp>
        <p:nvSpPr>
          <p:cNvPr id="10" name="Rectangle 9">
            <a:extLst>
              <a:ext uri="{FF2B5EF4-FFF2-40B4-BE49-F238E27FC236}">
                <a16:creationId xmlns:a16="http://schemas.microsoft.com/office/drawing/2014/main" id="{7048C23A-8AF0-4E9F-A1A7-1FA0A23F5CE6}"/>
              </a:ext>
            </a:extLst>
          </p:cNvPr>
          <p:cNvSpPr/>
          <p:nvPr/>
        </p:nvSpPr>
        <p:spPr>
          <a:xfrm>
            <a:off x="3487124" y="1916864"/>
            <a:ext cx="316852" cy="3942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Calibri"/>
            </a:endParaRPr>
          </a:p>
        </p:txBody>
      </p:sp>
      <p:sp>
        <p:nvSpPr>
          <p:cNvPr id="13" name="Rectangle 12">
            <a:extLst>
              <a:ext uri="{FF2B5EF4-FFF2-40B4-BE49-F238E27FC236}">
                <a16:creationId xmlns:a16="http://schemas.microsoft.com/office/drawing/2014/main" id="{F1D32429-67C3-4C11-8069-824001F7825C}"/>
              </a:ext>
            </a:extLst>
          </p:cNvPr>
          <p:cNvSpPr/>
          <p:nvPr/>
        </p:nvSpPr>
        <p:spPr>
          <a:xfrm>
            <a:off x="6607656" y="1916864"/>
            <a:ext cx="316851" cy="3921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buClrTx/>
            </a:pPr>
            <a:endParaRPr lang="en-US" sz="1440" kern="1200" dirty="0">
              <a:solidFill>
                <a:prstClr val="white"/>
              </a:solidFill>
              <a:latin typeface="Calibri"/>
            </a:endParaRPr>
          </a:p>
        </p:txBody>
      </p:sp>
      <p:sp>
        <p:nvSpPr>
          <p:cNvPr id="11" name="Text Placeholder 2">
            <a:extLst>
              <a:ext uri="{FF2B5EF4-FFF2-40B4-BE49-F238E27FC236}">
                <a16:creationId xmlns:a16="http://schemas.microsoft.com/office/drawing/2014/main" id="{77F521AD-7992-4F0E-9900-EF8E6EFBCD71}"/>
              </a:ext>
            </a:extLst>
          </p:cNvPr>
          <p:cNvSpPr txBox="1">
            <a:spLocks/>
          </p:cNvSpPr>
          <p:nvPr/>
        </p:nvSpPr>
        <p:spPr>
          <a:xfrm>
            <a:off x="6655114" y="2102881"/>
            <a:ext cx="186074" cy="3815788"/>
          </a:xfrm>
          <a:prstGeom prst="rect">
            <a:avLst/>
          </a:prstGeom>
        </p:spPr>
        <p:txBody>
          <a:bodyPr vert="vert270" lIns="0" tIns="36576" rIns="0" bIns="36576"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3152" indent="-73152" algn="ctr" defTabSz="731520">
              <a:spcBef>
                <a:spcPts val="960"/>
              </a:spcBef>
              <a:spcAft>
                <a:spcPts val="160"/>
              </a:spcAft>
              <a:buClr>
                <a:srgbClr val="4F81BD"/>
              </a:buClr>
            </a:pPr>
            <a:r>
              <a:rPr lang="en-US" sz="1600" b="1" dirty="0">
                <a:solidFill>
                  <a:prstClr val="black"/>
                </a:solidFill>
                <a:latin typeface="Calibri"/>
              </a:rPr>
              <a:t>State Plan/Waiver CMS Approved CCBHCs</a:t>
            </a:r>
          </a:p>
        </p:txBody>
      </p:sp>
      <p:sp>
        <p:nvSpPr>
          <p:cNvPr id="14" name="Text Placeholder 2">
            <a:extLst>
              <a:ext uri="{FF2B5EF4-FFF2-40B4-BE49-F238E27FC236}">
                <a16:creationId xmlns:a16="http://schemas.microsoft.com/office/drawing/2014/main" id="{1E46D056-0B01-4E2B-80AF-F92683A5F5F3}"/>
              </a:ext>
            </a:extLst>
          </p:cNvPr>
          <p:cNvSpPr txBox="1">
            <a:spLocks/>
          </p:cNvSpPr>
          <p:nvPr/>
        </p:nvSpPr>
        <p:spPr>
          <a:xfrm>
            <a:off x="3561200" y="1980203"/>
            <a:ext cx="182343" cy="3921532"/>
          </a:xfrm>
          <a:prstGeom prst="rect">
            <a:avLst/>
          </a:prstGeom>
        </p:spPr>
        <p:txBody>
          <a:bodyPr vert="vert270" lIns="0" tIns="36576" rIns="0" bIns="36576"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3152" indent="-73152" defTabSz="731520">
              <a:spcBef>
                <a:spcPts val="960"/>
              </a:spcBef>
              <a:spcAft>
                <a:spcPts val="160"/>
              </a:spcAft>
              <a:buClr>
                <a:srgbClr val="4F81BD"/>
              </a:buClr>
            </a:pPr>
            <a:r>
              <a:rPr lang="en-US" sz="1600" b="1" dirty="0">
                <a:solidFill>
                  <a:prstClr val="black"/>
                </a:solidFill>
                <a:latin typeface="Calibri"/>
              </a:rPr>
              <a:t>SAMHSA CCBHC Expansion (CCBHC-E) Grants</a:t>
            </a:r>
            <a:endParaRPr lang="en-US" sz="1600" dirty="0">
              <a:solidFill>
                <a:prstClr val="black"/>
              </a:solidFill>
              <a:latin typeface="Calibri"/>
            </a:endParaRPr>
          </a:p>
        </p:txBody>
      </p:sp>
      <p:sp>
        <p:nvSpPr>
          <p:cNvPr id="15" name="TextBox 14">
            <a:extLst>
              <a:ext uri="{FF2B5EF4-FFF2-40B4-BE49-F238E27FC236}">
                <a16:creationId xmlns:a16="http://schemas.microsoft.com/office/drawing/2014/main" id="{B77C8D7B-BADB-4DE4-9ECA-5D1198A4A6DA}"/>
              </a:ext>
            </a:extLst>
          </p:cNvPr>
          <p:cNvSpPr txBox="1"/>
          <p:nvPr/>
        </p:nvSpPr>
        <p:spPr>
          <a:xfrm>
            <a:off x="8754304" y="6033504"/>
            <a:ext cx="437403" cy="313932"/>
          </a:xfrm>
          <a:prstGeom prst="rect">
            <a:avLst/>
          </a:prstGeom>
          <a:noFill/>
        </p:spPr>
        <p:txBody>
          <a:bodyPr wrap="square" rtlCol="0">
            <a:spAutoFit/>
          </a:bodyPr>
          <a:lstStyle/>
          <a:p>
            <a:pPr defTabSz="731520">
              <a:buClrTx/>
            </a:pPr>
            <a:r>
              <a:rPr lang="en-US" sz="1440" kern="1200" dirty="0">
                <a:solidFill>
                  <a:prstClr val="white"/>
                </a:solidFill>
                <a:latin typeface="Calibri"/>
                <a:ea typeface="+mn-ea"/>
                <a:cs typeface="+mn-cs"/>
              </a:rPr>
              <a:t>11</a:t>
            </a:r>
          </a:p>
        </p:txBody>
      </p:sp>
    </p:spTree>
    <p:extLst>
      <p:ext uri="{BB962C8B-B14F-4D97-AF65-F5344CB8AC3E}">
        <p14:creationId xmlns:p14="http://schemas.microsoft.com/office/powerpoint/2010/main" val="971367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CE16C-3976-CCCA-153F-8B4ED70818BF}"/>
              </a:ext>
            </a:extLst>
          </p:cNvPr>
          <p:cNvSpPr>
            <a:spLocks noGrp="1"/>
          </p:cNvSpPr>
          <p:nvPr>
            <p:ph type="title"/>
          </p:nvPr>
        </p:nvSpPr>
        <p:spPr/>
        <p:txBody>
          <a:bodyPr>
            <a:normAutofit/>
          </a:bodyPr>
          <a:lstStyle/>
          <a:p>
            <a:r>
              <a:rPr lang="en-US" altLang="en-US" dirty="0">
                <a:latin typeface="Calibri Light" panose="020F0302020204030204" pitchFamily="34" charset="0"/>
                <a:ea typeface="Times New Roman" panose="02020603050405020304" pitchFamily="18" charset="0"/>
                <a:cs typeface="Times New Roman" panose="02020603050405020304" pitchFamily="18" charset="0"/>
              </a:rPr>
              <a:t>M</a:t>
            </a:r>
            <a:r>
              <a:rPr lang="en-US" altLang="en-US" dirty="0" bmk="">
                <a:latin typeface="Calibri Light" panose="020F0302020204030204" pitchFamily="34" charset="0"/>
                <a:ea typeface="Times New Roman" panose="02020603050405020304" pitchFamily="18" charset="0"/>
                <a:cs typeface="Times New Roman" panose="02020603050405020304" pitchFamily="18" charset="0"/>
              </a:rPr>
              <a:t>ap of CCBHCs Across the United States (as of June 2024)</a:t>
            </a:r>
            <a:r>
              <a:rPr lang="en-US" altLang="en-US" dirty="0">
                <a:latin typeface="Calibri Light" panose="020F0302020204030204" pitchFamily="34" charset="0"/>
                <a:ea typeface="Times New Roman" panose="02020603050405020304" pitchFamily="18" charset="0"/>
                <a:cs typeface="Times New Roman" panose="02020603050405020304" pitchFamily="18" charset="0"/>
              </a:rPr>
              <a:t> </a:t>
            </a:r>
            <a:endParaRPr lang="en-US" dirty="0"/>
          </a:p>
        </p:txBody>
      </p:sp>
      <p:sp>
        <p:nvSpPr>
          <p:cNvPr id="2" name="Content Placeholder 1">
            <a:extLst>
              <a:ext uri="{FF2B5EF4-FFF2-40B4-BE49-F238E27FC236}">
                <a16:creationId xmlns:a16="http://schemas.microsoft.com/office/drawing/2014/main" id="{9915ECC0-1013-7DE7-9C6E-30F1151C2C2E}"/>
              </a:ext>
            </a:extLst>
          </p:cNvPr>
          <p:cNvSpPr>
            <a:spLocks noGrp="1"/>
          </p:cNvSpPr>
          <p:nvPr>
            <p:ph idx="1"/>
          </p:nvPr>
        </p:nvSpPr>
        <p:spPr>
          <a:xfrm>
            <a:off x="6335700" y="1695639"/>
            <a:ext cx="2920316" cy="4434819"/>
          </a:xfrm>
        </p:spPr>
        <p:txBody>
          <a:bodyPr>
            <a:normAutofit fontScale="25000" lnSpcReduction="20000"/>
          </a:bodyPr>
          <a:lstStyle/>
          <a:p>
            <a:pPr>
              <a:spcBef>
                <a:spcPts val="0"/>
              </a:spcBef>
              <a:spcAft>
                <a:spcPts val="480"/>
              </a:spcAft>
            </a:pPr>
            <a:r>
              <a:rPr lang="en-US" sz="4000" dirty="0">
                <a:latin typeface="Calibri" panose="020F0502020204030204" pitchFamily="34" charset="0"/>
                <a:ea typeface="Times New Roman" panose="02020603050405020304" pitchFamily="18" charset="0"/>
                <a:cs typeface="Calibri" panose="020F0502020204030204" pitchFamily="34" charset="0"/>
              </a:rPr>
              <a:t>There are now more than 500 CCBHCs across 46 States, the District of Columbia, and Puerto Rico</a:t>
            </a:r>
          </a:p>
          <a:p>
            <a:pPr>
              <a:spcBef>
                <a:spcPts val="0"/>
              </a:spcBef>
              <a:spcAft>
                <a:spcPts val="480"/>
              </a:spcAft>
            </a:pPr>
            <a:r>
              <a:rPr lang="en-US" sz="4000" dirty="0">
                <a:latin typeface="Calibri" panose="020F0502020204030204" pitchFamily="34" charset="0"/>
                <a:ea typeface="Times New Roman" panose="02020603050405020304" pitchFamily="18" charset="0"/>
                <a:cs typeface="Calibri" panose="020F0502020204030204" pitchFamily="34" charset="0"/>
              </a:rPr>
              <a:t>CCBHCs may be a part of the Section 223 Medicaid Demonstration, Independent State programs, or participating in SAMHSA’s expansion grants.</a:t>
            </a:r>
          </a:p>
          <a:p>
            <a:pPr>
              <a:spcBef>
                <a:spcPts val="0"/>
              </a:spcBef>
              <a:spcAft>
                <a:spcPts val="480"/>
              </a:spcAft>
            </a:pPr>
            <a:r>
              <a:rPr lang="en-US" sz="4000" dirty="0">
                <a:latin typeface="Calibri" panose="020F0502020204030204" pitchFamily="34" charset="0"/>
                <a:ea typeface="Times New Roman" panose="02020603050405020304" pitchFamily="18" charset="0"/>
                <a:cs typeface="Calibri" panose="020F0502020204030204" pitchFamily="34" charset="0"/>
              </a:rPr>
              <a:t>18 States are participating in the Section 223 CCBHC Medicaid Demonstration (recent additions in </a:t>
            </a:r>
            <a:r>
              <a:rPr lang="en-US" sz="40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blue italics</a:t>
            </a:r>
            <a:r>
              <a:rPr lang="en-US" sz="4000" dirty="0">
                <a:latin typeface="Calibri" panose="020F0502020204030204" pitchFamily="34" charset="0"/>
                <a:ea typeface="Times New Roman" panose="02020603050405020304" pitchFamily="18" charset="0"/>
                <a:cs typeface="Calibri" panose="020F0502020204030204" pitchFamily="34" charset="0"/>
              </a:rPr>
              <a:t>):</a:t>
            </a:r>
          </a:p>
          <a:p>
            <a:pPr marL="731520" lvl="1" indent="-365760">
              <a:spcBef>
                <a:spcPts val="0"/>
              </a:spcBef>
              <a:buFont typeface="+mj-lt"/>
              <a:buAutoNum type="arabicPeriod"/>
            </a:pPr>
            <a:r>
              <a:rPr lang="en-US" sz="40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Alabama</a:t>
            </a:r>
          </a:p>
          <a:p>
            <a:pPr marL="731520" lvl="1" indent="-365760">
              <a:spcBef>
                <a:spcPts val="0"/>
              </a:spcBef>
              <a:buFont typeface="+mj-lt"/>
              <a:buAutoNum type="arabicPeriod"/>
            </a:pPr>
            <a:r>
              <a:rPr lang="en-US" sz="40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Illinois</a:t>
            </a:r>
          </a:p>
          <a:p>
            <a:pPr marL="731520" lvl="1" indent="-365760">
              <a:spcBef>
                <a:spcPts val="0"/>
              </a:spcBef>
              <a:buFont typeface="+mj-lt"/>
              <a:buAutoNum type="arabicPeriod"/>
            </a:pPr>
            <a:r>
              <a:rPr lang="en-US" sz="40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Indiana</a:t>
            </a:r>
          </a:p>
          <a:p>
            <a:pPr marL="731520" lvl="1" indent="-365760">
              <a:spcBef>
                <a:spcPts val="0"/>
              </a:spcBef>
              <a:buFont typeface="+mj-lt"/>
              <a:buAutoNum type="arabicPeriod"/>
            </a:pPr>
            <a:r>
              <a:rPr lang="en-US" sz="40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Iowa</a:t>
            </a:r>
          </a:p>
          <a:p>
            <a:pPr marL="731520" lvl="1" indent="-365760">
              <a:spcBef>
                <a:spcPts val="0"/>
              </a:spcBef>
              <a:buFont typeface="+mj-lt"/>
              <a:buAutoNum type="arabicPeriod"/>
            </a:pPr>
            <a:r>
              <a:rPr lang="en-US" sz="40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Kansas</a:t>
            </a:r>
          </a:p>
          <a:p>
            <a:pPr marL="731520" lvl="1" indent="-365760">
              <a:spcBef>
                <a:spcPts val="0"/>
              </a:spcBef>
              <a:buFont typeface="+mj-lt"/>
              <a:buAutoNum type="arabicPeriod"/>
            </a:pPr>
            <a:r>
              <a:rPr lang="en-US" sz="4000" dirty="0">
                <a:latin typeface="Calibri" panose="020F0502020204030204" pitchFamily="34" charset="0"/>
                <a:ea typeface="Times New Roman" panose="02020603050405020304" pitchFamily="18" charset="0"/>
                <a:cs typeface="Calibri" panose="020F0502020204030204" pitchFamily="34" charset="0"/>
              </a:rPr>
              <a:t>Kentucky</a:t>
            </a:r>
          </a:p>
          <a:p>
            <a:pPr marL="731520" lvl="1" indent="-365760">
              <a:spcBef>
                <a:spcPts val="0"/>
              </a:spcBef>
              <a:buFont typeface="+mj-lt"/>
              <a:buAutoNum type="arabicPeriod"/>
            </a:pPr>
            <a:r>
              <a:rPr lang="en-US" sz="40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Maine</a:t>
            </a:r>
          </a:p>
          <a:p>
            <a:pPr marL="731520" lvl="1" indent="-365760">
              <a:spcBef>
                <a:spcPts val="0"/>
              </a:spcBef>
              <a:buFont typeface="+mj-lt"/>
              <a:buAutoNum type="arabicPeriod"/>
            </a:pPr>
            <a:r>
              <a:rPr lang="en-US" sz="4000" dirty="0">
                <a:latin typeface="Calibri" panose="020F0502020204030204" pitchFamily="34" charset="0"/>
                <a:ea typeface="Times New Roman" panose="02020603050405020304" pitchFamily="18" charset="0"/>
                <a:cs typeface="Calibri" panose="020F0502020204030204" pitchFamily="34" charset="0"/>
              </a:rPr>
              <a:t>Michigan</a:t>
            </a:r>
          </a:p>
          <a:p>
            <a:pPr marL="731520" lvl="1" indent="-365760">
              <a:spcBef>
                <a:spcPts val="0"/>
              </a:spcBef>
              <a:buFont typeface="+mj-lt"/>
              <a:buAutoNum type="arabicPeriod"/>
            </a:pPr>
            <a:r>
              <a:rPr lang="en-US" sz="4000" dirty="0">
                <a:latin typeface="Calibri" panose="020F0502020204030204" pitchFamily="34" charset="0"/>
                <a:ea typeface="Times New Roman" panose="02020603050405020304" pitchFamily="18" charset="0"/>
                <a:cs typeface="Calibri" panose="020F0502020204030204" pitchFamily="34" charset="0"/>
              </a:rPr>
              <a:t>Minnesota</a:t>
            </a:r>
          </a:p>
          <a:p>
            <a:pPr marL="731520" lvl="1" indent="-365760">
              <a:spcBef>
                <a:spcPts val="0"/>
              </a:spcBef>
              <a:buFont typeface="+mj-lt"/>
              <a:buAutoNum type="arabicPeriod"/>
            </a:pPr>
            <a:r>
              <a:rPr lang="en-US" sz="4000" dirty="0">
                <a:latin typeface="Calibri" panose="020F0502020204030204" pitchFamily="34" charset="0"/>
                <a:ea typeface="Times New Roman" panose="02020603050405020304" pitchFamily="18" charset="0"/>
                <a:cs typeface="Calibri" panose="020F0502020204030204" pitchFamily="34" charset="0"/>
              </a:rPr>
              <a:t>Missouri</a:t>
            </a:r>
          </a:p>
          <a:p>
            <a:pPr marL="731520" lvl="1" indent="-365760">
              <a:spcBef>
                <a:spcPts val="0"/>
              </a:spcBef>
              <a:buFont typeface="+mj-lt"/>
              <a:buAutoNum type="arabicPeriod"/>
            </a:pPr>
            <a:r>
              <a:rPr lang="en-US" sz="40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New Hampshire</a:t>
            </a:r>
          </a:p>
          <a:p>
            <a:pPr marL="731520" lvl="1" indent="-365760">
              <a:spcBef>
                <a:spcPts val="0"/>
              </a:spcBef>
              <a:buFont typeface="+mj-lt"/>
              <a:buAutoNum type="arabicPeriod"/>
            </a:pPr>
            <a:r>
              <a:rPr lang="en-US" sz="40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New Mexico</a:t>
            </a:r>
          </a:p>
          <a:p>
            <a:pPr marL="731520" lvl="1" indent="-365760">
              <a:spcBef>
                <a:spcPts val="0"/>
              </a:spcBef>
              <a:buFont typeface="+mj-lt"/>
              <a:buAutoNum type="arabicPeriod"/>
            </a:pPr>
            <a:r>
              <a:rPr lang="en-US" sz="4000" dirty="0">
                <a:latin typeface="Calibri" panose="020F0502020204030204" pitchFamily="34" charset="0"/>
                <a:ea typeface="Times New Roman" panose="02020603050405020304" pitchFamily="18" charset="0"/>
                <a:cs typeface="Calibri" panose="020F0502020204030204" pitchFamily="34" charset="0"/>
              </a:rPr>
              <a:t>New Jersey</a:t>
            </a:r>
          </a:p>
          <a:p>
            <a:pPr marL="731520" lvl="1" indent="-365760">
              <a:spcBef>
                <a:spcPts val="0"/>
              </a:spcBef>
              <a:buFont typeface="+mj-lt"/>
              <a:buAutoNum type="arabicPeriod"/>
            </a:pPr>
            <a:r>
              <a:rPr lang="en-US" sz="4000" dirty="0">
                <a:latin typeface="Calibri" panose="020F0502020204030204" pitchFamily="34" charset="0"/>
                <a:ea typeface="Times New Roman" panose="02020603050405020304" pitchFamily="18" charset="0"/>
                <a:cs typeface="Calibri" panose="020F0502020204030204" pitchFamily="34" charset="0"/>
              </a:rPr>
              <a:t>New York</a:t>
            </a:r>
          </a:p>
          <a:p>
            <a:pPr marL="731520" lvl="1" indent="-365760">
              <a:spcBef>
                <a:spcPts val="0"/>
              </a:spcBef>
              <a:buFont typeface="+mj-lt"/>
              <a:buAutoNum type="arabicPeriod"/>
            </a:pPr>
            <a:r>
              <a:rPr lang="en-US" sz="4000" dirty="0">
                <a:latin typeface="Calibri" panose="020F0502020204030204" pitchFamily="34" charset="0"/>
                <a:ea typeface="Times New Roman" panose="02020603050405020304" pitchFamily="18" charset="0"/>
                <a:cs typeface="Calibri" panose="020F0502020204030204" pitchFamily="34" charset="0"/>
              </a:rPr>
              <a:t>Oklahoma</a:t>
            </a:r>
          </a:p>
          <a:p>
            <a:pPr marL="731520" lvl="1" indent="-365760">
              <a:spcBef>
                <a:spcPts val="0"/>
              </a:spcBef>
              <a:buFont typeface="+mj-lt"/>
              <a:buAutoNum type="arabicPeriod"/>
            </a:pPr>
            <a:r>
              <a:rPr lang="en-US" sz="4000" dirty="0">
                <a:latin typeface="Calibri" panose="020F0502020204030204" pitchFamily="34" charset="0"/>
                <a:ea typeface="Times New Roman" panose="02020603050405020304" pitchFamily="18" charset="0"/>
                <a:cs typeface="Calibri" panose="020F0502020204030204" pitchFamily="34" charset="0"/>
              </a:rPr>
              <a:t>Oregon</a:t>
            </a:r>
          </a:p>
          <a:p>
            <a:pPr marL="731520" lvl="1" indent="-365760">
              <a:spcBef>
                <a:spcPts val="0"/>
              </a:spcBef>
              <a:buFont typeface="+mj-lt"/>
              <a:buAutoNum type="arabicPeriod"/>
            </a:pPr>
            <a:r>
              <a:rPr lang="en-US" sz="40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Rhode Island</a:t>
            </a:r>
          </a:p>
          <a:p>
            <a:pPr marL="731520" lvl="1" indent="-365760">
              <a:spcBef>
                <a:spcPts val="0"/>
              </a:spcBef>
              <a:spcAft>
                <a:spcPts val="480"/>
              </a:spcAft>
              <a:buFont typeface="+mj-lt"/>
              <a:buAutoNum type="arabicPeriod"/>
            </a:pPr>
            <a:r>
              <a:rPr lang="en-US" sz="4000" i="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Vermont</a:t>
            </a:r>
          </a:p>
          <a:p>
            <a:pPr>
              <a:spcBef>
                <a:spcPts val="0"/>
              </a:spcBef>
              <a:spcAft>
                <a:spcPts val="480"/>
              </a:spcAft>
            </a:pPr>
            <a:r>
              <a:rPr lang="en-US" sz="4000" dirty="0">
                <a:latin typeface="Calibri" panose="020F0502020204030204" pitchFamily="34" charset="0"/>
                <a:ea typeface="Times New Roman" panose="02020603050405020304" pitchFamily="18" charset="0"/>
                <a:cs typeface="Calibri" panose="020F0502020204030204" pitchFamily="34" charset="0"/>
              </a:rPr>
              <a:t>Most demonstration states are not statewide, but many are adding sites over time. </a:t>
            </a:r>
          </a:p>
          <a:p>
            <a:pPr>
              <a:spcBef>
                <a:spcPts val="0"/>
              </a:spcBef>
              <a:spcAft>
                <a:spcPts val="480"/>
              </a:spcAft>
            </a:pPr>
            <a:r>
              <a:rPr lang="en-US" sz="4000" dirty="0">
                <a:latin typeface="Calibri" panose="020F0502020204030204" pitchFamily="34" charset="0"/>
                <a:ea typeface="Times New Roman" panose="02020603050405020304" pitchFamily="18" charset="0"/>
                <a:cs typeface="Calibri" panose="020F0502020204030204" pitchFamily="34" charset="0"/>
              </a:rPr>
              <a:t>Newly added demonstration states are beginning their demonstration programs over the next year. </a:t>
            </a:r>
          </a:p>
          <a:p>
            <a:pPr marL="731520" lvl="1" indent="-365760">
              <a:spcAft>
                <a:spcPts val="960"/>
              </a:spcAft>
              <a:buFont typeface="+mj-lt"/>
              <a:buAutoNum type="arabicPeriod"/>
            </a:pPr>
            <a:endParaRPr lang="en-US" sz="1760" dirty="0">
              <a:latin typeface="Calibri" panose="020F0502020204030204" pitchFamily="34" charset="0"/>
              <a:ea typeface="Times New Roman" panose="02020603050405020304" pitchFamily="18" charset="0"/>
              <a:cs typeface="Calibri" panose="020F0502020204030204" pitchFamily="34" charset="0"/>
            </a:endParaRPr>
          </a:p>
          <a:p>
            <a:pPr>
              <a:spcAft>
                <a:spcPts val="960"/>
              </a:spcAft>
            </a:pPr>
            <a:endParaRPr lang="en-US" sz="2080" dirty="0">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grpSp>
        <p:nvGrpSpPr>
          <p:cNvPr id="5" name="Group 4">
            <a:extLst>
              <a:ext uri="{FF2B5EF4-FFF2-40B4-BE49-F238E27FC236}">
                <a16:creationId xmlns:a16="http://schemas.microsoft.com/office/drawing/2014/main" id="{8B467021-F650-4D1D-B4E3-9E83A3808B91}"/>
              </a:ext>
            </a:extLst>
          </p:cNvPr>
          <p:cNvGrpSpPr/>
          <p:nvPr/>
        </p:nvGrpSpPr>
        <p:grpSpPr>
          <a:xfrm>
            <a:off x="910075" y="2001537"/>
            <a:ext cx="4716782" cy="2941318"/>
            <a:chOff x="0" y="0"/>
            <a:chExt cx="2936367" cy="1919171"/>
          </a:xfrm>
          <a:solidFill>
            <a:schemeClr val="bg2">
              <a:lumMod val="90000"/>
            </a:schemeClr>
          </a:solidFill>
        </p:grpSpPr>
        <p:sp>
          <p:nvSpPr>
            <p:cNvPr id="6" name="Freeform 5">
              <a:extLst>
                <a:ext uri="{FF2B5EF4-FFF2-40B4-BE49-F238E27FC236}">
                  <a16:creationId xmlns:a16="http://schemas.microsoft.com/office/drawing/2014/main" id="{BB0C59F1-9FF3-461A-9FBB-427300F719F1}"/>
                </a:ext>
              </a:extLst>
            </p:cNvPr>
            <p:cNvSpPr>
              <a:spLocks/>
            </p:cNvSpPr>
            <p:nvPr/>
          </p:nvSpPr>
          <p:spPr bwMode="auto">
            <a:xfrm>
              <a:off x="221196" y="0"/>
              <a:ext cx="365958" cy="271518"/>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7" name="Freeform 6">
              <a:extLst>
                <a:ext uri="{FF2B5EF4-FFF2-40B4-BE49-F238E27FC236}">
                  <a16:creationId xmlns:a16="http://schemas.microsoft.com/office/drawing/2014/main" id="{98A1833D-18BE-4F14-BAE9-F68D99B778A3}"/>
                </a:ext>
              </a:extLst>
            </p:cNvPr>
            <p:cNvSpPr>
              <a:spLocks/>
            </p:cNvSpPr>
            <p:nvPr/>
          </p:nvSpPr>
          <p:spPr bwMode="auto">
            <a:xfrm>
              <a:off x="767603" y="956212"/>
              <a:ext cx="384509" cy="394627"/>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8" name="Freeform 7">
              <a:extLst>
                <a:ext uri="{FF2B5EF4-FFF2-40B4-BE49-F238E27FC236}">
                  <a16:creationId xmlns:a16="http://schemas.microsoft.com/office/drawing/2014/main" id="{B9509CC9-9E27-4DF7-AD98-493A57E3F0E2}"/>
                </a:ext>
              </a:extLst>
            </p:cNvPr>
            <p:cNvSpPr>
              <a:spLocks/>
            </p:cNvSpPr>
            <p:nvPr/>
          </p:nvSpPr>
          <p:spPr bwMode="auto">
            <a:xfrm>
              <a:off x="910949" y="1030416"/>
              <a:ext cx="762272" cy="752153"/>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9" name="Freeform 8">
              <a:extLst>
                <a:ext uri="{FF2B5EF4-FFF2-40B4-BE49-F238E27FC236}">
                  <a16:creationId xmlns:a16="http://schemas.microsoft.com/office/drawing/2014/main" id="{3E361900-1B7D-4C1F-B37A-BB8F9F52F7BB}"/>
                </a:ext>
              </a:extLst>
            </p:cNvPr>
            <p:cNvSpPr>
              <a:spLocks/>
            </p:cNvSpPr>
            <p:nvPr/>
          </p:nvSpPr>
          <p:spPr bwMode="auto">
            <a:xfrm>
              <a:off x="455610" y="908991"/>
              <a:ext cx="369330" cy="435102"/>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10" name="Freeform 9">
              <a:extLst>
                <a:ext uri="{FF2B5EF4-FFF2-40B4-BE49-F238E27FC236}">
                  <a16:creationId xmlns:a16="http://schemas.microsoft.com/office/drawing/2014/main" id="{421ED2DF-7981-4468-AFA7-7FD003559B61}"/>
                </a:ext>
              </a:extLst>
            </p:cNvPr>
            <p:cNvSpPr>
              <a:spLocks/>
            </p:cNvSpPr>
            <p:nvPr/>
          </p:nvSpPr>
          <p:spPr bwMode="auto">
            <a:xfrm>
              <a:off x="81220" y="440161"/>
              <a:ext cx="433415" cy="750467"/>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11" name="Freeform 10">
              <a:extLst>
                <a:ext uri="{FF2B5EF4-FFF2-40B4-BE49-F238E27FC236}">
                  <a16:creationId xmlns:a16="http://schemas.microsoft.com/office/drawing/2014/main" id="{2E286102-3358-4DFF-A785-E0A1AE63AAEF}"/>
                </a:ext>
              </a:extLst>
            </p:cNvPr>
            <p:cNvSpPr>
              <a:spLocks/>
            </p:cNvSpPr>
            <p:nvPr/>
          </p:nvSpPr>
          <p:spPr bwMode="auto">
            <a:xfrm>
              <a:off x="1145366" y="995001"/>
              <a:ext cx="473890" cy="254654"/>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12" name="Freeform 11">
              <a:extLst>
                <a:ext uri="{FF2B5EF4-FFF2-40B4-BE49-F238E27FC236}">
                  <a16:creationId xmlns:a16="http://schemas.microsoft.com/office/drawing/2014/main" id="{E6E86E81-AD45-4C8C-9211-068FFAF2DA21}"/>
                </a:ext>
              </a:extLst>
            </p:cNvPr>
            <p:cNvSpPr>
              <a:spLocks/>
            </p:cNvSpPr>
            <p:nvPr/>
          </p:nvSpPr>
          <p:spPr bwMode="auto">
            <a:xfrm>
              <a:off x="1206078" y="789255"/>
              <a:ext cx="401373" cy="22261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13" name="Freeform 12">
              <a:extLst>
                <a:ext uri="{FF2B5EF4-FFF2-40B4-BE49-F238E27FC236}">
                  <a16:creationId xmlns:a16="http://schemas.microsoft.com/office/drawing/2014/main" id="{2CE161B5-E237-4F9D-B4DD-6377C37DC07D}"/>
                </a:ext>
              </a:extLst>
            </p:cNvPr>
            <p:cNvSpPr>
              <a:spLocks/>
            </p:cNvSpPr>
            <p:nvPr/>
          </p:nvSpPr>
          <p:spPr bwMode="auto">
            <a:xfrm>
              <a:off x="1121188" y="582495"/>
              <a:ext cx="446907" cy="22598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14" name="Freeform 13">
              <a:extLst>
                <a:ext uri="{FF2B5EF4-FFF2-40B4-BE49-F238E27FC236}">
                  <a16:creationId xmlns:a16="http://schemas.microsoft.com/office/drawing/2014/main" id="{E02CE6A8-52AA-40B4-8188-08A0294EC9B0}"/>
                </a:ext>
              </a:extLst>
            </p:cNvPr>
            <p:cNvSpPr>
              <a:spLocks/>
            </p:cNvSpPr>
            <p:nvPr/>
          </p:nvSpPr>
          <p:spPr bwMode="auto">
            <a:xfrm>
              <a:off x="1135247" y="374390"/>
              <a:ext cx="384509" cy="256340"/>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solidFill>
              <a:schemeClr val="bg1">
                <a:lumMod val="85000"/>
              </a:schemeClr>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15" name="Freeform 14">
              <a:extLst>
                <a:ext uri="{FF2B5EF4-FFF2-40B4-BE49-F238E27FC236}">
                  <a16:creationId xmlns:a16="http://schemas.microsoft.com/office/drawing/2014/main" id="{3B0E550F-C745-43FF-A1B9-3AA88220E55B}"/>
                </a:ext>
              </a:extLst>
            </p:cNvPr>
            <p:cNvSpPr>
              <a:spLocks/>
            </p:cNvSpPr>
            <p:nvPr/>
          </p:nvSpPr>
          <p:spPr bwMode="auto">
            <a:xfrm>
              <a:off x="764230" y="392940"/>
              <a:ext cx="386195" cy="318738"/>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16" name="Freeform 15">
              <a:extLst>
                <a:ext uri="{FF2B5EF4-FFF2-40B4-BE49-F238E27FC236}">
                  <a16:creationId xmlns:a16="http://schemas.microsoft.com/office/drawing/2014/main" id="{D37E405E-1221-40EA-843C-67904342C6F5}"/>
                </a:ext>
              </a:extLst>
            </p:cNvPr>
            <p:cNvSpPr>
              <a:spLocks/>
            </p:cNvSpPr>
            <p:nvPr/>
          </p:nvSpPr>
          <p:spPr bwMode="auto">
            <a:xfrm>
              <a:off x="1155485" y="163584"/>
              <a:ext cx="359212" cy="23104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solidFill>
              <a:schemeClr val="bg1">
                <a:lumMod val="85000"/>
              </a:schemeClr>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17" name="Freeform 16">
              <a:extLst>
                <a:ext uri="{FF2B5EF4-FFF2-40B4-BE49-F238E27FC236}">
                  <a16:creationId xmlns:a16="http://schemas.microsoft.com/office/drawing/2014/main" id="{E0D97E86-61B4-4362-AA6C-8346887DBE14}"/>
                </a:ext>
              </a:extLst>
            </p:cNvPr>
            <p:cNvSpPr>
              <a:spLocks/>
            </p:cNvSpPr>
            <p:nvPr/>
          </p:nvSpPr>
          <p:spPr bwMode="auto">
            <a:xfrm>
              <a:off x="824942" y="683009"/>
              <a:ext cx="401373" cy="315365"/>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18" name="Freeform 17">
              <a:extLst>
                <a:ext uri="{FF2B5EF4-FFF2-40B4-BE49-F238E27FC236}">
                  <a16:creationId xmlns:a16="http://schemas.microsoft.com/office/drawing/2014/main" id="{B5C04FAD-2F85-481A-A9B1-9834DA427BEB}"/>
                </a:ext>
              </a:extLst>
            </p:cNvPr>
            <p:cNvSpPr>
              <a:spLocks/>
            </p:cNvSpPr>
            <p:nvPr/>
          </p:nvSpPr>
          <p:spPr bwMode="auto">
            <a:xfrm>
              <a:off x="558484" y="570017"/>
              <a:ext cx="308619" cy="386196"/>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19" name="Freeform 18">
              <a:extLst>
                <a:ext uri="{FF2B5EF4-FFF2-40B4-BE49-F238E27FC236}">
                  <a16:creationId xmlns:a16="http://schemas.microsoft.com/office/drawing/2014/main" id="{E2E9B446-37E0-46D6-B06F-3F96CA4489EF}"/>
                </a:ext>
              </a:extLst>
            </p:cNvPr>
            <p:cNvSpPr>
              <a:spLocks/>
            </p:cNvSpPr>
            <p:nvPr/>
          </p:nvSpPr>
          <p:spPr bwMode="auto">
            <a:xfrm>
              <a:off x="270102" y="499187"/>
              <a:ext cx="354153" cy="536288"/>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20" name="Freeform 19">
              <a:extLst>
                <a:ext uri="{FF2B5EF4-FFF2-40B4-BE49-F238E27FC236}">
                  <a16:creationId xmlns:a16="http://schemas.microsoft.com/office/drawing/2014/main" id="{00D79E73-FC99-4FC8-9212-1B0054F72591}"/>
                </a:ext>
              </a:extLst>
            </p:cNvPr>
            <p:cNvSpPr>
              <a:spLocks/>
            </p:cNvSpPr>
            <p:nvPr/>
          </p:nvSpPr>
          <p:spPr bwMode="auto">
            <a:xfrm>
              <a:off x="120009" y="165271"/>
              <a:ext cx="440161" cy="372704"/>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21" name="Freeform 20">
              <a:extLst>
                <a:ext uri="{FF2B5EF4-FFF2-40B4-BE49-F238E27FC236}">
                  <a16:creationId xmlns:a16="http://schemas.microsoft.com/office/drawing/2014/main" id="{822353BA-B3F4-4BC7-A7D6-EFC10853E210}"/>
                </a:ext>
              </a:extLst>
            </p:cNvPr>
            <p:cNvSpPr>
              <a:spLocks/>
            </p:cNvSpPr>
            <p:nvPr/>
          </p:nvSpPr>
          <p:spPr bwMode="auto">
            <a:xfrm>
              <a:off x="479220" y="65771"/>
              <a:ext cx="325483" cy="532915"/>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22" name="Freeform 21">
              <a:extLst>
                <a:ext uri="{FF2B5EF4-FFF2-40B4-BE49-F238E27FC236}">
                  <a16:creationId xmlns:a16="http://schemas.microsoft.com/office/drawing/2014/main" id="{88963A4A-2093-4B7A-9DAF-1543C5D9F39E}"/>
                </a:ext>
              </a:extLst>
            </p:cNvPr>
            <p:cNvSpPr>
              <a:spLocks/>
            </p:cNvSpPr>
            <p:nvPr/>
          </p:nvSpPr>
          <p:spPr bwMode="auto">
            <a:xfrm>
              <a:off x="617509" y="77576"/>
              <a:ext cx="558212" cy="360899"/>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23" name="Freeform 22">
              <a:extLst>
                <a:ext uri="{FF2B5EF4-FFF2-40B4-BE49-F238E27FC236}">
                  <a16:creationId xmlns:a16="http://schemas.microsoft.com/office/drawing/2014/main" id="{05459549-B6F2-4BD7-9F3F-F570D7960BDD}"/>
                </a:ext>
              </a:extLst>
            </p:cNvPr>
            <p:cNvSpPr>
              <a:spLocks/>
            </p:cNvSpPr>
            <p:nvPr/>
          </p:nvSpPr>
          <p:spPr bwMode="auto">
            <a:xfrm>
              <a:off x="2739053" y="121424"/>
              <a:ext cx="197314" cy="315365"/>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24" name="Freeform 23">
              <a:extLst>
                <a:ext uri="{FF2B5EF4-FFF2-40B4-BE49-F238E27FC236}">
                  <a16:creationId xmlns:a16="http://schemas.microsoft.com/office/drawing/2014/main" id="{CD3D0179-47B0-4B8C-BE1D-F6DD76850CEA}"/>
                </a:ext>
              </a:extLst>
            </p:cNvPr>
            <p:cNvSpPr>
              <a:spLocks/>
            </p:cNvSpPr>
            <p:nvPr/>
          </p:nvSpPr>
          <p:spPr bwMode="auto">
            <a:xfrm>
              <a:off x="2359604" y="337289"/>
              <a:ext cx="408119" cy="300187"/>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25" name="Freeform 24">
              <a:extLst>
                <a:ext uri="{FF2B5EF4-FFF2-40B4-BE49-F238E27FC236}">
                  <a16:creationId xmlns:a16="http://schemas.microsoft.com/office/drawing/2014/main" id="{BF043E34-6BFA-4668-9B6C-56F7DB71B2B8}"/>
                </a:ext>
              </a:extLst>
            </p:cNvPr>
            <p:cNvSpPr>
              <a:spLocks/>
            </p:cNvSpPr>
            <p:nvPr/>
          </p:nvSpPr>
          <p:spPr bwMode="auto">
            <a:xfrm>
              <a:off x="2634494" y="317051"/>
              <a:ext cx="94441" cy="170331"/>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26" name="Freeform 25">
              <a:extLst>
                <a:ext uri="{FF2B5EF4-FFF2-40B4-BE49-F238E27FC236}">
                  <a16:creationId xmlns:a16="http://schemas.microsoft.com/office/drawing/2014/main" id="{C17DCA76-CAA2-4360-82C2-C49016217C99}"/>
                </a:ext>
              </a:extLst>
            </p:cNvPr>
            <p:cNvSpPr>
              <a:spLocks/>
            </p:cNvSpPr>
            <p:nvPr/>
          </p:nvSpPr>
          <p:spPr bwMode="auto">
            <a:xfrm>
              <a:off x="2708697" y="295127"/>
              <a:ext cx="84322" cy="187195"/>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27" name="Freeform 26">
              <a:extLst>
                <a:ext uri="{FF2B5EF4-FFF2-40B4-BE49-F238E27FC236}">
                  <a16:creationId xmlns:a16="http://schemas.microsoft.com/office/drawing/2014/main" id="{A7014C58-54AC-4D67-A64A-AF224DBEDD8F}"/>
                </a:ext>
              </a:extLst>
            </p:cNvPr>
            <p:cNvSpPr>
              <a:spLocks/>
            </p:cNvSpPr>
            <p:nvPr/>
          </p:nvSpPr>
          <p:spPr bwMode="auto">
            <a:xfrm>
              <a:off x="2676656" y="522797"/>
              <a:ext cx="94441" cy="86009"/>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28" name="Freeform 27">
              <a:extLst>
                <a:ext uri="{FF2B5EF4-FFF2-40B4-BE49-F238E27FC236}">
                  <a16:creationId xmlns:a16="http://schemas.microsoft.com/office/drawing/2014/main" id="{985CA5EC-CF0A-496F-B014-ECB9228594C7}"/>
                </a:ext>
              </a:extLst>
            </p:cNvPr>
            <p:cNvSpPr>
              <a:spLocks/>
            </p:cNvSpPr>
            <p:nvPr/>
          </p:nvSpPr>
          <p:spPr bwMode="auto">
            <a:xfrm>
              <a:off x="2760978" y="514364"/>
              <a:ext cx="40475" cy="52280"/>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29" name="Freeform 28">
              <a:extLst>
                <a:ext uri="{FF2B5EF4-FFF2-40B4-BE49-F238E27FC236}">
                  <a16:creationId xmlns:a16="http://schemas.microsoft.com/office/drawing/2014/main" id="{A251E6E0-1A92-4E46-AE00-D478A35AA3D3}"/>
                </a:ext>
              </a:extLst>
            </p:cNvPr>
            <p:cNvSpPr>
              <a:spLocks/>
            </p:cNvSpPr>
            <p:nvPr/>
          </p:nvSpPr>
          <p:spPr bwMode="auto">
            <a:xfrm>
              <a:off x="2676656" y="453652"/>
              <a:ext cx="183822" cy="92755"/>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dirty="0">
                <a:solidFill>
                  <a:prstClr val="black"/>
                </a:solidFill>
                <a:latin typeface="Calibri"/>
                <a:ea typeface="+mn-ea"/>
                <a:cs typeface="+mn-cs"/>
              </a:endParaRPr>
            </a:p>
          </p:txBody>
        </p:sp>
        <p:sp>
          <p:nvSpPr>
            <p:cNvPr id="30" name="Freeform 29">
              <a:extLst>
                <a:ext uri="{FF2B5EF4-FFF2-40B4-BE49-F238E27FC236}">
                  <a16:creationId xmlns:a16="http://schemas.microsoft.com/office/drawing/2014/main" id="{A2513FE8-775E-4A65-94A2-6D5F546008B0}"/>
                </a:ext>
              </a:extLst>
            </p:cNvPr>
            <p:cNvSpPr>
              <a:spLocks/>
            </p:cNvSpPr>
            <p:nvPr/>
          </p:nvSpPr>
          <p:spPr bwMode="auto">
            <a:xfrm>
              <a:off x="2818317" y="539661"/>
              <a:ext cx="16864" cy="1180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31" name="Freeform 30">
              <a:extLst>
                <a:ext uri="{FF2B5EF4-FFF2-40B4-BE49-F238E27FC236}">
                  <a16:creationId xmlns:a16="http://schemas.microsoft.com/office/drawing/2014/main" id="{31D45741-9899-4BAA-92A7-26F0D8A93C5E}"/>
                </a:ext>
              </a:extLst>
            </p:cNvPr>
            <p:cNvSpPr>
              <a:spLocks/>
            </p:cNvSpPr>
            <p:nvPr/>
          </p:nvSpPr>
          <p:spPr bwMode="auto">
            <a:xfrm>
              <a:off x="2605825" y="603747"/>
              <a:ext cx="70830" cy="158525"/>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32" name="Freeform 31">
              <a:extLst>
                <a:ext uri="{FF2B5EF4-FFF2-40B4-BE49-F238E27FC236}">
                  <a16:creationId xmlns:a16="http://schemas.microsoft.com/office/drawing/2014/main" id="{C7859A84-228B-4304-9866-71A42EB6064E}"/>
                </a:ext>
              </a:extLst>
            </p:cNvPr>
            <p:cNvSpPr>
              <a:spLocks/>
            </p:cNvSpPr>
            <p:nvPr/>
          </p:nvSpPr>
          <p:spPr bwMode="auto">
            <a:xfrm>
              <a:off x="2592334" y="713365"/>
              <a:ext cx="55652" cy="9106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solidFill>
              <a:schemeClr val="bg1">
                <a:lumMod val="85000"/>
              </a:schemeClr>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33" name="Freeform 32">
              <a:extLst>
                <a:ext uri="{FF2B5EF4-FFF2-40B4-BE49-F238E27FC236}">
                  <a16:creationId xmlns:a16="http://schemas.microsoft.com/office/drawing/2014/main" id="{C14455D1-5AE9-4267-A0C8-8A29F439FC49}"/>
                </a:ext>
              </a:extLst>
            </p:cNvPr>
            <p:cNvSpPr>
              <a:spLocks/>
            </p:cNvSpPr>
            <p:nvPr/>
          </p:nvSpPr>
          <p:spPr bwMode="auto">
            <a:xfrm>
              <a:off x="2322503" y="561584"/>
              <a:ext cx="317051" cy="205746"/>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34" name="Freeform 33">
              <a:extLst>
                <a:ext uri="{FF2B5EF4-FFF2-40B4-BE49-F238E27FC236}">
                  <a16:creationId xmlns:a16="http://schemas.microsoft.com/office/drawing/2014/main" id="{F382FA2B-EC51-45CA-9ECB-B8DCB7962C74}"/>
                </a:ext>
              </a:extLst>
            </p:cNvPr>
            <p:cNvSpPr>
              <a:spLocks/>
            </p:cNvSpPr>
            <p:nvPr/>
          </p:nvSpPr>
          <p:spPr bwMode="auto">
            <a:xfrm>
              <a:off x="2025689" y="1386256"/>
              <a:ext cx="490754" cy="384509"/>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35" name="Freeform 34">
              <a:extLst>
                <a:ext uri="{FF2B5EF4-FFF2-40B4-BE49-F238E27FC236}">
                  <a16:creationId xmlns:a16="http://schemas.microsoft.com/office/drawing/2014/main" id="{7620F80E-EA5E-4311-9E08-BA64B23BB055}"/>
                </a:ext>
              </a:extLst>
            </p:cNvPr>
            <p:cNvSpPr>
              <a:spLocks/>
            </p:cNvSpPr>
            <p:nvPr/>
          </p:nvSpPr>
          <p:spPr bwMode="auto">
            <a:xfrm>
              <a:off x="1644553" y="1286011"/>
              <a:ext cx="306933" cy="271518"/>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36" name="Freeform 35">
              <a:extLst>
                <a:ext uri="{FF2B5EF4-FFF2-40B4-BE49-F238E27FC236}">
                  <a16:creationId xmlns:a16="http://schemas.microsoft.com/office/drawing/2014/main" id="{64C14D1D-F683-4D68-A2F2-DD57A015E4D1}"/>
                </a:ext>
              </a:extLst>
            </p:cNvPr>
            <p:cNvSpPr>
              <a:spLocks/>
            </p:cNvSpPr>
            <p:nvPr/>
          </p:nvSpPr>
          <p:spPr bwMode="auto">
            <a:xfrm>
              <a:off x="1607451" y="1042221"/>
              <a:ext cx="274890" cy="247908"/>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37" name="Freeform 36">
              <a:extLst>
                <a:ext uri="{FF2B5EF4-FFF2-40B4-BE49-F238E27FC236}">
                  <a16:creationId xmlns:a16="http://schemas.microsoft.com/office/drawing/2014/main" id="{CFD18407-3F46-4FEE-BAB7-52E43DF498C2}"/>
                </a:ext>
              </a:extLst>
            </p:cNvPr>
            <p:cNvSpPr>
              <a:spLocks/>
            </p:cNvSpPr>
            <p:nvPr/>
          </p:nvSpPr>
          <p:spPr bwMode="auto">
            <a:xfrm>
              <a:off x="1853672" y="991628"/>
              <a:ext cx="465458" cy="151779"/>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38" name="Freeform 37">
              <a:extLst>
                <a:ext uri="{FF2B5EF4-FFF2-40B4-BE49-F238E27FC236}">
                  <a16:creationId xmlns:a16="http://schemas.microsoft.com/office/drawing/2014/main" id="{86B59354-6868-4DCC-8BC6-09C45E90FFEB}"/>
                </a:ext>
              </a:extLst>
            </p:cNvPr>
            <p:cNvSpPr>
              <a:spLocks/>
            </p:cNvSpPr>
            <p:nvPr/>
          </p:nvSpPr>
          <p:spPr bwMode="auto">
            <a:xfrm>
              <a:off x="2184215" y="941034"/>
              <a:ext cx="465458" cy="205746"/>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39" name="Freeform 38">
              <a:extLst>
                <a:ext uri="{FF2B5EF4-FFF2-40B4-BE49-F238E27FC236}">
                  <a16:creationId xmlns:a16="http://schemas.microsoft.com/office/drawing/2014/main" id="{8D2CDDFF-9FA8-48E1-8BDB-9EAC3CB1071B}"/>
                </a:ext>
              </a:extLst>
            </p:cNvPr>
            <p:cNvSpPr>
              <a:spLocks/>
            </p:cNvSpPr>
            <p:nvPr/>
          </p:nvSpPr>
          <p:spPr bwMode="auto">
            <a:xfrm>
              <a:off x="2116757" y="1109679"/>
              <a:ext cx="286695" cy="308620"/>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40" name="Freeform 39">
              <a:extLst>
                <a:ext uri="{FF2B5EF4-FFF2-40B4-BE49-F238E27FC236}">
                  <a16:creationId xmlns:a16="http://schemas.microsoft.com/office/drawing/2014/main" id="{C190C38E-5965-489F-AEDA-A11020B2D94E}"/>
                </a:ext>
              </a:extLst>
            </p:cNvPr>
            <p:cNvSpPr>
              <a:spLocks/>
            </p:cNvSpPr>
            <p:nvPr/>
          </p:nvSpPr>
          <p:spPr bwMode="auto">
            <a:xfrm>
              <a:off x="2211198" y="767331"/>
              <a:ext cx="418238" cy="234416"/>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41" name="Freeform 40">
              <a:extLst>
                <a:ext uri="{FF2B5EF4-FFF2-40B4-BE49-F238E27FC236}">
                  <a16:creationId xmlns:a16="http://schemas.microsoft.com/office/drawing/2014/main" id="{356F1549-A008-4E9F-894F-177D5B5248D7}"/>
                </a:ext>
              </a:extLst>
            </p:cNvPr>
            <p:cNvSpPr>
              <a:spLocks/>
            </p:cNvSpPr>
            <p:nvPr/>
          </p:nvSpPr>
          <p:spPr bwMode="auto">
            <a:xfrm>
              <a:off x="2248299" y="1084382"/>
              <a:ext cx="269831" cy="209119"/>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solidFill>
              <a:srgbClr val="D0CECE"/>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42" name="Freeform 41">
              <a:extLst>
                <a:ext uri="{FF2B5EF4-FFF2-40B4-BE49-F238E27FC236}">
                  <a16:creationId xmlns:a16="http://schemas.microsoft.com/office/drawing/2014/main" id="{8B300AEF-E0BD-4167-9FDD-D4C103646ECF}"/>
                </a:ext>
              </a:extLst>
            </p:cNvPr>
            <p:cNvSpPr>
              <a:spLocks/>
            </p:cNvSpPr>
            <p:nvPr/>
          </p:nvSpPr>
          <p:spPr bwMode="auto">
            <a:xfrm>
              <a:off x="1970036" y="1123170"/>
              <a:ext cx="212492" cy="340661"/>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43" name="Freeform 42">
              <a:extLst>
                <a:ext uri="{FF2B5EF4-FFF2-40B4-BE49-F238E27FC236}">
                  <a16:creationId xmlns:a16="http://schemas.microsoft.com/office/drawing/2014/main" id="{F8A36E61-A066-40D1-9B35-E4CA7749F48A}"/>
                </a:ext>
              </a:extLst>
            </p:cNvPr>
            <p:cNvSpPr>
              <a:spLocks/>
            </p:cNvSpPr>
            <p:nvPr/>
          </p:nvSpPr>
          <p:spPr bwMode="auto">
            <a:xfrm>
              <a:off x="1784527" y="1134975"/>
              <a:ext cx="195628" cy="342348"/>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44" name="Freeform 43">
              <a:extLst>
                <a:ext uri="{FF2B5EF4-FFF2-40B4-BE49-F238E27FC236}">
                  <a16:creationId xmlns:a16="http://schemas.microsoft.com/office/drawing/2014/main" id="{BFFC69A4-B964-498C-B8EB-AC596DA64041}"/>
                </a:ext>
              </a:extLst>
            </p:cNvPr>
            <p:cNvSpPr>
              <a:spLocks/>
            </p:cNvSpPr>
            <p:nvPr/>
          </p:nvSpPr>
          <p:spPr bwMode="auto">
            <a:xfrm>
              <a:off x="2401766" y="721797"/>
              <a:ext cx="242848" cy="177077"/>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45" name="Freeform 44">
              <a:extLst>
                <a:ext uri="{FF2B5EF4-FFF2-40B4-BE49-F238E27FC236}">
                  <a16:creationId xmlns:a16="http://schemas.microsoft.com/office/drawing/2014/main" id="{7A2A95B2-DCAD-4F4C-B1D7-845E45E0F47E}"/>
                </a:ext>
              </a:extLst>
            </p:cNvPr>
            <p:cNvSpPr>
              <a:spLocks/>
            </p:cNvSpPr>
            <p:nvPr/>
          </p:nvSpPr>
          <p:spPr bwMode="auto">
            <a:xfrm>
              <a:off x="2253358" y="701560"/>
              <a:ext cx="249594" cy="246221"/>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46" name="Freeform 45">
              <a:extLst>
                <a:ext uri="{FF2B5EF4-FFF2-40B4-BE49-F238E27FC236}">
                  <a16:creationId xmlns:a16="http://schemas.microsoft.com/office/drawing/2014/main" id="{B43AFAA4-25AD-4B4F-AF66-9EB736244582}"/>
                </a:ext>
              </a:extLst>
            </p:cNvPr>
            <p:cNvSpPr>
              <a:spLocks/>
            </p:cNvSpPr>
            <p:nvPr/>
          </p:nvSpPr>
          <p:spPr bwMode="auto">
            <a:xfrm>
              <a:off x="1887401" y="833102"/>
              <a:ext cx="398000" cy="205746"/>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47" name="Freeform 46">
              <a:extLst>
                <a:ext uri="{FF2B5EF4-FFF2-40B4-BE49-F238E27FC236}">
                  <a16:creationId xmlns:a16="http://schemas.microsoft.com/office/drawing/2014/main" id="{CF2AEA7E-7B28-430C-A0B6-A7471624D8DD}"/>
                </a:ext>
              </a:extLst>
            </p:cNvPr>
            <p:cNvSpPr>
              <a:spLocks/>
            </p:cNvSpPr>
            <p:nvPr/>
          </p:nvSpPr>
          <p:spPr bwMode="auto">
            <a:xfrm>
              <a:off x="1548425" y="760585"/>
              <a:ext cx="362585" cy="315365"/>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48" name="Freeform 47">
              <a:extLst>
                <a:ext uri="{FF2B5EF4-FFF2-40B4-BE49-F238E27FC236}">
                  <a16:creationId xmlns:a16="http://schemas.microsoft.com/office/drawing/2014/main" id="{BF70DA95-E85B-4C02-A4D9-871DA3DA1D79}"/>
                </a:ext>
              </a:extLst>
            </p:cNvPr>
            <p:cNvSpPr>
              <a:spLocks/>
            </p:cNvSpPr>
            <p:nvPr/>
          </p:nvSpPr>
          <p:spPr bwMode="auto">
            <a:xfrm>
              <a:off x="1484340" y="155152"/>
              <a:ext cx="350780" cy="408119"/>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cxnSp>
          <p:nvCxnSpPr>
            <p:cNvPr id="49" name="Line 48">
              <a:extLst>
                <a:ext uri="{FF2B5EF4-FFF2-40B4-BE49-F238E27FC236}">
                  <a16:creationId xmlns:a16="http://schemas.microsoft.com/office/drawing/2014/main" id="{BBC9C5CB-26A9-4FC4-874E-5D2E88945478}"/>
                </a:ext>
              </a:extLst>
            </p:cNvPr>
            <p:cNvCxnSpPr/>
            <p:nvPr/>
          </p:nvCxnSpPr>
          <p:spPr bwMode="auto">
            <a:xfrm>
              <a:off x="1723816" y="349093"/>
              <a:ext cx="0" cy="0"/>
            </a:xfrm>
            <a:prstGeom prst="line">
              <a:avLst/>
            </a:prstGeom>
            <a:grpFill/>
            <a:ln w="0">
              <a:solidFill>
                <a:schemeClr val="bg2"/>
              </a:solidFill>
              <a:round/>
              <a:headEnd/>
              <a:tailEnd/>
            </a:ln>
          </p:spPr>
        </p:cxnSp>
        <p:cxnSp>
          <p:nvCxnSpPr>
            <p:cNvPr id="50" name="Line 49">
              <a:extLst>
                <a:ext uri="{FF2B5EF4-FFF2-40B4-BE49-F238E27FC236}">
                  <a16:creationId xmlns:a16="http://schemas.microsoft.com/office/drawing/2014/main" id="{DADF99A4-7338-481C-B931-520F377E4E2D}"/>
                </a:ext>
              </a:extLst>
            </p:cNvPr>
            <p:cNvCxnSpPr/>
            <p:nvPr/>
          </p:nvCxnSpPr>
          <p:spPr bwMode="auto">
            <a:xfrm>
              <a:off x="1723816" y="349093"/>
              <a:ext cx="0" cy="0"/>
            </a:xfrm>
            <a:prstGeom prst="line">
              <a:avLst/>
            </a:prstGeom>
            <a:grpFill/>
            <a:ln w="0" cap="flat">
              <a:solidFill>
                <a:schemeClr val="bg2"/>
              </a:solidFill>
              <a:prstDash val="solid"/>
              <a:miter lim="800000"/>
              <a:headEnd/>
              <a:tailEnd/>
            </a:ln>
          </p:spPr>
        </p:cxnSp>
        <p:sp>
          <p:nvSpPr>
            <p:cNvPr id="51" name="Freeform 50">
              <a:extLst>
                <a:ext uri="{FF2B5EF4-FFF2-40B4-BE49-F238E27FC236}">
                  <a16:creationId xmlns:a16="http://schemas.microsoft.com/office/drawing/2014/main" id="{DF44D3A1-80B7-445F-8F6D-82AFCAAA8A01}"/>
                </a:ext>
              </a:extLst>
            </p:cNvPr>
            <p:cNvSpPr>
              <a:spLocks/>
            </p:cNvSpPr>
            <p:nvPr/>
          </p:nvSpPr>
          <p:spPr bwMode="auto">
            <a:xfrm>
              <a:off x="1806452" y="274890"/>
              <a:ext cx="409805" cy="386196"/>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52" name="Freeform 51">
              <a:extLst>
                <a:ext uri="{FF2B5EF4-FFF2-40B4-BE49-F238E27FC236}">
                  <a16:creationId xmlns:a16="http://schemas.microsoft.com/office/drawing/2014/main" id="{38F794C5-B32F-40B4-A53C-087BE13D7F2B}"/>
                </a:ext>
              </a:extLst>
            </p:cNvPr>
            <p:cNvSpPr>
              <a:spLocks/>
            </p:cNvSpPr>
            <p:nvPr/>
          </p:nvSpPr>
          <p:spPr bwMode="auto">
            <a:xfrm>
              <a:off x="1690087" y="320424"/>
              <a:ext cx="286695" cy="305247"/>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53" name="Freeform 52">
              <a:extLst>
                <a:ext uri="{FF2B5EF4-FFF2-40B4-BE49-F238E27FC236}">
                  <a16:creationId xmlns:a16="http://schemas.microsoft.com/office/drawing/2014/main" id="{30EEEDF5-AB77-45ED-ABF2-434B80721E48}"/>
                </a:ext>
              </a:extLst>
            </p:cNvPr>
            <p:cNvSpPr>
              <a:spLocks/>
            </p:cNvSpPr>
            <p:nvPr/>
          </p:nvSpPr>
          <p:spPr bwMode="auto">
            <a:xfrm>
              <a:off x="2110011" y="608805"/>
              <a:ext cx="229357" cy="263085"/>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54" name="Freeform 53">
              <a:extLst>
                <a:ext uri="{FF2B5EF4-FFF2-40B4-BE49-F238E27FC236}">
                  <a16:creationId xmlns:a16="http://schemas.microsoft.com/office/drawing/2014/main" id="{2E81E06D-D1EC-4289-A0A4-5177933FB87D}"/>
                </a:ext>
              </a:extLst>
            </p:cNvPr>
            <p:cNvSpPr>
              <a:spLocks/>
            </p:cNvSpPr>
            <p:nvPr/>
          </p:nvSpPr>
          <p:spPr bwMode="auto">
            <a:xfrm>
              <a:off x="1961604" y="654340"/>
              <a:ext cx="168644" cy="29006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55" name="Freeform 54">
              <a:extLst>
                <a:ext uri="{FF2B5EF4-FFF2-40B4-BE49-F238E27FC236}">
                  <a16:creationId xmlns:a16="http://schemas.microsoft.com/office/drawing/2014/main" id="{28E1F264-5934-41FE-9561-A9C7DA48C3A9}"/>
                </a:ext>
              </a:extLst>
            </p:cNvPr>
            <p:cNvSpPr>
              <a:spLocks/>
            </p:cNvSpPr>
            <p:nvPr/>
          </p:nvSpPr>
          <p:spPr bwMode="auto">
            <a:xfrm>
              <a:off x="1771036" y="617238"/>
              <a:ext cx="217551" cy="381136"/>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56" name="Freeform 55">
              <a:extLst>
                <a:ext uri="{FF2B5EF4-FFF2-40B4-BE49-F238E27FC236}">
                  <a16:creationId xmlns:a16="http://schemas.microsoft.com/office/drawing/2014/main" id="{7415575E-1492-47C5-8E95-511058D0F5DE}"/>
                </a:ext>
              </a:extLst>
            </p:cNvPr>
            <p:cNvSpPr>
              <a:spLocks/>
            </p:cNvSpPr>
            <p:nvPr/>
          </p:nvSpPr>
          <p:spPr bwMode="auto">
            <a:xfrm>
              <a:off x="1504578" y="532915"/>
              <a:ext cx="330543" cy="242848"/>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57" name="Freeform 68">
              <a:extLst>
                <a:ext uri="{FF2B5EF4-FFF2-40B4-BE49-F238E27FC236}">
                  <a16:creationId xmlns:a16="http://schemas.microsoft.com/office/drawing/2014/main" id="{B5E403C4-7F89-4B16-B112-E499244593D9}"/>
                </a:ext>
              </a:extLst>
            </p:cNvPr>
            <p:cNvSpPr>
              <a:spLocks/>
            </p:cNvSpPr>
            <p:nvPr/>
          </p:nvSpPr>
          <p:spPr bwMode="auto">
            <a:xfrm>
              <a:off x="0" y="1347467"/>
              <a:ext cx="735560" cy="571704"/>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sp>
          <p:nvSpPr>
            <p:cNvPr id="58" name="Freeform 69">
              <a:extLst>
                <a:ext uri="{FF2B5EF4-FFF2-40B4-BE49-F238E27FC236}">
                  <a16:creationId xmlns:a16="http://schemas.microsoft.com/office/drawing/2014/main" id="{6C9E0571-0C0F-4D6B-84B3-EDAC54A49927}"/>
                </a:ext>
              </a:extLst>
            </p:cNvPr>
            <p:cNvSpPr>
              <a:spLocks/>
            </p:cNvSpPr>
            <p:nvPr/>
          </p:nvSpPr>
          <p:spPr bwMode="auto">
            <a:xfrm>
              <a:off x="799645" y="1617297"/>
              <a:ext cx="448593" cy="285010"/>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a:solidFill>
                  <a:prstClr val="black"/>
                </a:solidFill>
                <a:latin typeface="Calibri"/>
                <a:ea typeface="+mn-ea"/>
                <a:cs typeface="+mn-cs"/>
              </a:endParaRPr>
            </a:p>
          </p:txBody>
        </p:sp>
      </p:grpSp>
      <p:sp>
        <p:nvSpPr>
          <p:cNvPr id="59" name="Rectangle 58">
            <a:extLst>
              <a:ext uri="{FF2B5EF4-FFF2-40B4-BE49-F238E27FC236}">
                <a16:creationId xmlns:a16="http://schemas.microsoft.com/office/drawing/2014/main" id="{5A234A5A-C0AF-400D-9B8F-D85EB8AAB248}"/>
              </a:ext>
            </a:extLst>
          </p:cNvPr>
          <p:cNvSpPr/>
          <p:nvPr/>
        </p:nvSpPr>
        <p:spPr>
          <a:xfrm>
            <a:off x="1127183" y="5174912"/>
            <a:ext cx="158496" cy="165100"/>
          </a:xfrm>
          <a:prstGeom prst="rect">
            <a:avLst/>
          </a:prstGeom>
          <a:solidFill>
            <a:srgbClr val="FFC000"/>
          </a:solid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dirty="0">
              <a:solidFill>
                <a:prstClr val="black"/>
              </a:solidFill>
              <a:latin typeface="Calibri"/>
              <a:ea typeface="+mn-ea"/>
              <a:cs typeface="+mn-cs"/>
            </a:endParaRPr>
          </a:p>
        </p:txBody>
      </p:sp>
      <p:sp>
        <p:nvSpPr>
          <p:cNvPr id="60" name="Rectangle 59">
            <a:extLst>
              <a:ext uri="{FF2B5EF4-FFF2-40B4-BE49-F238E27FC236}">
                <a16:creationId xmlns:a16="http://schemas.microsoft.com/office/drawing/2014/main" id="{387466F1-0428-4D73-864C-4A6A8AD71536}"/>
              </a:ext>
            </a:extLst>
          </p:cNvPr>
          <p:cNvSpPr/>
          <p:nvPr/>
        </p:nvSpPr>
        <p:spPr>
          <a:xfrm>
            <a:off x="2374831" y="5167292"/>
            <a:ext cx="158496" cy="165100"/>
          </a:xfrm>
          <a:prstGeom prst="rect">
            <a:avLst/>
          </a:prstGeom>
          <a:pattFill prst="pct80">
            <a:fgClr>
              <a:schemeClr val="tx2"/>
            </a:fgClr>
            <a:bgClr>
              <a:schemeClr val="bg1"/>
            </a:bgClr>
          </a:pattFill>
          <a:ln w="0" cap="flat">
            <a:solidFill>
              <a:schemeClr val="bg2"/>
            </a:solidFill>
            <a:prstDash val="solid"/>
            <a:miter lim="800000"/>
            <a:headEnd/>
            <a:tailEnd/>
          </a:ln>
        </p:spPr>
        <p:txBody>
          <a:bodyPr vert="horz" wrap="square" lIns="20574" tIns="10287" rIns="20574" bIns="10287" numCol="1" anchor="t" anchorCtr="0" compatLnSpc="1">
            <a:prstTxWarp prst="textNoShape">
              <a:avLst/>
            </a:prstTxWarp>
          </a:bodyPr>
          <a:lstStyle/>
          <a:p>
            <a:pPr defTabSz="731520">
              <a:buClrTx/>
            </a:pPr>
            <a:endParaRPr lang="en-US" sz="1440" kern="1200" dirty="0">
              <a:solidFill>
                <a:prstClr val="black"/>
              </a:solidFill>
              <a:latin typeface="Calibri"/>
              <a:ea typeface="+mn-ea"/>
              <a:cs typeface="+mn-cs"/>
            </a:endParaRPr>
          </a:p>
        </p:txBody>
      </p:sp>
      <p:sp>
        <p:nvSpPr>
          <p:cNvPr id="61" name="Subtitle 2">
            <a:extLst>
              <a:ext uri="{FF2B5EF4-FFF2-40B4-BE49-F238E27FC236}">
                <a16:creationId xmlns:a16="http://schemas.microsoft.com/office/drawing/2014/main" id="{9BBE7581-6638-9C82-77F7-73BCFBEB08BE}"/>
              </a:ext>
            </a:extLst>
          </p:cNvPr>
          <p:cNvSpPr txBox="1">
            <a:spLocks noChangeArrowheads="1"/>
          </p:cNvSpPr>
          <p:nvPr/>
        </p:nvSpPr>
        <p:spPr bwMode="auto">
          <a:xfrm>
            <a:off x="1429934" y="5130716"/>
            <a:ext cx="883920" cy="93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8935" tIns="24468" rIns="48935" bIns="24468" numCol="1" anchor="t" anchorCtr="0" compatLnSpc="1">
            <a:prstTxWarp prst="textNoShape">
              <a:avLst/>
            </a:prstTxWarp>
            <a:spAutoFit/>
          </a:bodyPr>
          <a:lstStyle/>
          <a:p>
            <a:pPr defTabSz="731520" eaLnBrk="0" fontAlgn="base" hangingPunct="0">
              <a:spcBef>
                <a:spcPct val="0"/>
              </a:spcBef>
              <a:spcAft>
                <a:spcPct val="0"/>
              </a:spcAft>
              <a:buClrTx/>
            </a:pPr>
            <a:r>
              <a:rPr lang="en-US" altLang="en-US" sz="960" kern="1200" dirty="0">
                <a:latin typeface="Calibri Light" panose="020F0302020204030204" pitchFamily="34" charset="0"/>
                <a:ea typeface="Noto Sans Light"/>
                <a:cs typeface="Calibri Light" panose="020F0302020204030204" pitchFamily="34" charset="0"/>
              </a:rPr>
              <a:t>Federal CCBHC Medicaid Demonstration (And SAMHSA Expansion Grants)</a:t>
            </a:r>
            <a:endParaRPr lang="en-US" altLang="en-US" sz="960" kern="1200" dirty="0">
              <a:solidFill>
                <a:prstClr val="black"/>
              </a:solidFill>
              <a:latin typeface="Arial" panose="020B0604020202020204" pitchFamily="34" charset="0"/>
              <a:ea typeface="+mn-ea"/>
              <a:cs typeface="+mn-cs"/>
            </a:endParaRPr>
          </a:p>
        </p:txBody>
      </p:sp>
      <p:pic>
        <p:nvPicPr>
          <p:cNvPr id="62" name="Graphic 74" descr="Badge Tick1 with solid fill">
            <a:extLst>
              <a:ext uri="{FF2B5EF4-FFF2-40B4-BE49-F238E27FC236}">
                <a16:creationId xmlns:a16="http://schemas.microsoft.com/office/drawing/2014/main" id="{A28274F7-E23B-4C06-8148-19868C66A2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2054" y="2968261"/>
            <a:ext cx="245872" cy="245872"/>
          </a:xfrm>
          <a:prstGeom prst="rect">
            <a:avLst/>
          </a:prstGeom>
        </p:spPr>
      </p:pic>
      <p:pic>
        <p:nvPicPr>
          <p:cNvPr id="63" name="Graphic 75" descr="Badge Tick1 with solid fill">
            <a:extLst>
              <a:ext uri="{FF2B5EF4-FFF2-40B4-BE49-F238E27FC236}">
                <a16:creationId xmlns:a16="http://schemas.microsoft.com/office/drawing/2014/main" id="{95666708-4DE7-4192-993B-BE6992D5BB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73062" y="4016265"/>
            <a:ext cx="245872" cy="245872"/>
          </a:xfrm>
          <a:prstGeom prst="rect">
            <a:avLst/>
          </a:prstGeom>
        </p:spPr>
      </p:pic>
      <p:pic>
        <p:nvPicPr>
          <p:cNvPr id="64" name="Graphic 76" descr="Badge Tick1 with solid fill">
            <a:extLst>
              <a:ext uri="{FF2B5EF4-FFF2-40B4-BE49-F238E27FC236}">
                <a16:creationId xmlns:a16="http://schemas.microsoft.com/office/drawing/2014/main" id="{215E3B41-311C-4392-976D-CF1DE1BA06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7146" y="3563637"/>
            <a:ext cx="245872" cy="245872"/>
          </a:xfrm>
          <a:prstGeom prst="rect">
            <a:avLst/>
          </a:prstGeom>
        </p:spPr>
      </p:pic>
      <p:pic>
        <p:nvPicPr>
          <p:cNvPr id="65" name="Graphic 78" descr="Badge Tick1 with solid fill">
            <a:extLst>
              <a:ext uri="{FF2B5EF4-FFF2-40B4-BE49-F238E27FC236}">
                <a16:creationId xmlns:a16="http://schemas.microsoft.com/office/drawing/2014/main" id="{0F2AEC00-5DF4-46AC-BBF6-914E6D2644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7252" y="3270439"/>
            <a:ext cx="245872" cy="245872"/>
          </a:xfrm>
          <a:prstGeom prst="rect">
            <a:avLst/>
          </a:prstGeom>
        </p:spPr>
      </p:pic>
      <p:pic>
        <p:nvPicPr>
          <p:cNvPr id="66" name="Graphic 79" descr="Badge Tick1 with solid fill">
            <a:extLst>
              <a:ext uri="{FF2B5EF4-FFF2-40B4-BE49-F238E27FC236}">
                <a16:creationId xmlns:a16="http://schemas.microsoft.com/office/drawing/2014/main" id="{B6AA65F2-0266-4C19-A793-F11E49E32E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78598" y="3276617"/>
            <a:ext cx="245872" cy="245872"/>
          </a:xfrm>
          <a:prstGeom prst="rect">
            <a:avLst/>
          </a:prstGeom>
        </p:spPr>
      </p:pic>
      <p:pic>
        <p:nvPicPr>
          <p:cNvPr id="67" name="Graphic 80" descr="Badge Tick1 with solid fill">
            <a:extLst>
              <a:ext uri="{FF2B5EF4-FFF2-40B4-BE49-F238E27FC236}">
                <a16:creationId xmlns:a16="http://schemas.microsoft.com/office/drawing/2014/main" id="{EAE1E6EA-9F22-429C-8D79-78FE6DDC59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71247" y="5121572"/>
            <a:ext cx="245872" cy="245872"/>
          </a:xfrm>
          <a:prstGeom prst="rect">
            <a:avLst/>
          </a:prstGeom>
        </p:spPr>
      </p:pic>
      <p:sp>
        <p:nvSpPr>
          <p:cNvPr id="68" name="Text Box 3">
            <a:extLst>
              <a:ext uri="{FF2B5EF4-FFF2-40B4-BE49-F238E27FC236}">
                <a16:creationId xmlns:a16="http://schemas.microsoft.com/office/drawing/2014/main" id="{E4C3B81C-6CA3-8D8F-03F2-ADDB4E67633B}"/>
              </a:ext>
            </a:extLst>
          </p:cNvPr>
          <p:cNvSpPr txBox="1">
            <a:spLocks noChangeArrowheads="1"/>
          </p:cNvSpPr>
          <p:nvPr/>
        </p:nvSpPr>
        <p:spPr bwMode="auto">
          <a:xfrm>
            <a:off x="3945924" y="5130716"/>
            <a:ext cx="1097280" cy="93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8935" tIns="24468" rIns="48935" bIns="24468" numCol="1" anchor="t" anchorCtr="0" compatLnSpc="1">
            <a:prstTxWarp prst="textNoShape">
              <a:avLst/>
            </a:prstTxWarp>
            <a:spAutoFit/>
          </a:bodyPr>
          <a:lstStyle/>
          <a:p>
            <a:pPr defTabSz="731520" eaLnBrk="0" fontAlgn="base" hangingPunct="0">
              <a:spcBef>
                <a:spcPct val="0"/>
              </a:spcBef>
              <a:spcAft>
                <a:spcPct val="0"/>
              </a:spcAft>
              <a:buClrTx/>
            </a:pPr>
            <a:r>
              <a:rPr lang="en-US" altLang="en-US" sz="960" kern="1200" dirty="0">
                <a:latin typeface="Calibri Light" panose="020F0302020204030204" pitchFamily="34" charset="0"/>
                <a:ea typeface="Noto Sans Light"/>
                <a:cs typeface="Calibri Light" panose="020F0302020204030204" pitchFamily="34" charset="0"/>
              </a:rPr>
              <a:t>CMS-approved payment method for CCBHCs via a SPA or 1115 waiver separate from Demonstration</a:t>
            </a:r>
            <a:endParaRPr lang="en-US" altLang="en-US" sz="960" kern="1200" dirty="0">
              <a:solidFill>
                <a:prstClr val="black"/>
              </a:solidFill>
              <a:latin typeface="Arial" panose="020B0604020202020204" pitchFamily="34" charset="0"/>
              <a:ea typeface="+mn-ea"/>
              <a:cs typeface="+mn-cs"/>
            </a:endParaRPr>
          </a:p>
        </p:txBody>
      </p:sp>
      <p:pic>
        <p:nvPicPr>
          <p:cNvPr id="69" name="Graphic 72" descr="Badge Tick1 with solid fill">
            <a:extLst>
              <a:ext uri="{FF2B5EF4-FFF2-40B4-BE49-F238E27FC236}">
                <a16:creationId xmlns:a16="http://schemas.microsoft.com/office/drawing/2014/main" id="{0AAFD027-A216-4F7B-A756-2ECC455804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80986" y="2490233"/>
            <a:ext cx="245872" cy="245872"/>
          </a:xfrm>
          <a:prstGeom prst="rect">
            <a:avLst/>
          </a:prstGeom>
        </p:spPr>
      </p:pic>
      <p:sp>
        <p:nvSpPr>
          <p:cNvPr id="70" name="Text Box 2">
            <a:extLst>
              <a:ext uri="{FF2B5EF4-FFF2-40B4-BE49-F238E27FC236}">
                <a16:creationId xmlns:a16="http://schemas.microsoft.com/office/drawing/2014/main" id="{3C3096D0-3E1A-988D-44D3-E98B80D179A7}"/>
              </a:ext>
            </a:extLst>
          </p:cNvPr>
          <p:cNvSpPr txBox="1">
            <a:spLocks noChangeArrowheads="1"/>
          </p:cNvSpPr>
          <p:nvPr/>
        </p:nvSpPr>
        <p:spPr bwMode="auto">
          <a:xfrm>
            <a:off x="2579602" y="5122316"/>
            <a:ext cx="883920" cy="78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8935" tIns="24468" rIns="48935" bIns="24468" numCol="1" anchor="t" anchorCtr="0" compatLnSpc="1">
            <a:prstTxWarp prst="textNoShape">
              <a:avLst/>
            </a:prstTxWarp>
            <a:spAutoFit/>
          </a:bodyPr>
          <a:lstStyle/>
          <a:p>
            <a:pPr defTabSz="731520" eaLnBrk="0" fontAlgn="base" hangingPunct="0">
              <a:spcBef>
                <a:spcPct val="0"/>
              </a:spcBef>
              <a:spcAft>
                <a:spcPct val="0"/>
              </a:spcAft>
              <a:buClrTx/>
            </a:pPr>
            <a:r>
              <a:rPr lang="en-US" altLang="en-US" sz="960" kern="1200" dirty="0">
                <a:latin typeface="Calibri Light" panose="020F0302020204030204" pitchFamily="34" charset="0"/>
                <a:ea typeface="Noto Sans Light"/>
                <a:cs typeface="Calibri Light" panose="020F0302020204030204" pitchFamily="34" charset="0"/>
              </a:rPr>
              <a:t>State contains at least one local SAMHSA expansion grantee</a:t>
            </a:r>
            <a:endParaRPr lang="en-US" altLang="en-US" sz="960" kern="1200" dirty="0">
              <a:solidFill>
                <a:prstClr val="black"/>
              </a:solidFill>
              <a:latin typeface="Arial" panose="020B0604020202020204" pitchFamily="34" charset="0"/>
              <a:ea typeface="+mn-ea"/>
              <a:cs typeface="+mn-cs"/>
            </a:endParaRPr>
          </a:p>
        </p:txBody>
      </p:sp>
      <p:sp>
        <p:nvSpPr>
          <p:cNvPr id="90" name="Rectangle 87">
            <a:extLst>
              <a:ext uri="{FF2B5EF4-FFF2-40B4-BE49-F238E27FC236}">
                <a16:creationId xmlns:a16="http://schemas.microsoft.com/office/drawing/2014/main" id="{1282EE7C-4D8D-F75F-070A-E19C0514CC5D}"/>
              </a:ext>
            </a:extLst>
          </p:cNvPr>
          <p:cNvSpPr>
            <a:spLocks noChangeArrowheads="1"/>
          </p:cNvSpPr>
          <p:nvPr/>
        </p:nvSpPr>
        <p:spPr bwMode="auto">
          <a:xfrm>
            <a:off x="121920" y="1118927"/>
            <a:ext cx="147797"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3152" tIns="36576" rIns="73152" bIns="36576" numCol="1" anchor="ctr" anchorCtr="0" compatLnSpc="1">
            <a:prstTxWarp prst="textNoShape">
              <a:avLst/>
            </a:prstTxWarp>
            <a:spAutoFit/>
          </a:bodyPr>
          <a:lstStyle/>
          <a:p>
            <a:pPr defTabSz="731520" eaLnBrk="0" fontAlgn="base" hangingPunct="0">
              <a:spcBef>
                <a:spcPct val="0"/>
              </a:spcBef>
              <a:spcAft>
                <a:spcPct val="0"/>
              </a:spcAft>
              <a:buClrTx/>
            </a:pPr>
            <a:endParaRPr lang="en-US" altLang="en-US" sz="88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731520" eaLnBrk="0" fontAlgn="base" hangingPunct="0">
              <a:spcBef>
                <a:spcPct val="0"/>
              </a:spcBef>
              <a:spcAft>
                <a:spcPct val="0"/>
              </a:spcAft>
              <a:buClrTx/>
            </a:pPr>
            <a:br>
              <a:rPr lang="en-US" altLang="en-US" sz="88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endParaRPr lang="en-US" altLang="en-US" sz="1440" kern="1200" dirty="0">
              <a:solidFill>
                <a:prstClr val="black"/>
              </a:solidFill>
              <a:latin typeface="Arial" panose="020B0604020202020204" pitchFamily="34" charset="0"/>
              <a:ea typeface="+mn-ea"/>
              <a:cs typeface="+mn-cs"/>
            </a:endParaRPr>
          </a:p>
        </p:txBody>
      </p:sp>
      <p:sp>
        <p:nvSpPr>
          <p:cNvPr id="91" name="Rectangle 88">
            <a:extLst>
              <a:ext uri="{FF2B5EF4-FFF2-40B4-BE49-F238E27FC236}">
                <a16:creationId xmlns:a16="http://schemas.microsoft.com/office/drawing/2014/main" id="{3752E1E6-7C2B-AEA1-0882-BE20BBD34B2D}"/>
              </a:ext>
            </a:extLst>
          </p:cNvPr>
          <p:cNvSpPr>
            <a:spLocks noChangeArrowheads="1"/>
          </p:cNvSpPr>
          <p:nvPr/>
        </p:nvSpPr>
        <p:spPr bwMode="auto">
          <a:xfrm>
            <a:off x="121920" y="1186637"/>
            <a:ext cx="14779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3152" tIns="36576" rIns="73152" bIns="36576" numCol="1" anchor="ctr" anchorCtr="0" compatLnSpc="1">
            <a:prstTxWarp prst="textNoShape">
              <a:avLst/>
            </a:prstTxWarp>
            <a:spAutoFit/>
          </a:bodyPr>
          <a:lstStyle/>
          <a:p>
            <a:pPr defTabSz="731520" eaLnBrk="0" fontAlgn="base" hangingPunct="0">
              <a:spcBef>
                <a:spcPct val="0"/>
              </a:spcBef>
              <a:spcAft>
                <a:spcPct val="0"/>
              </a:spcAft>
              <a:buClrTx/>
            </a:pPr>
            <a:br>
              <a:rPr lang="en-US" altLang="en-US" sz="88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endParaRPr lang="en-US" altLang="en-US" sz="1440" kern="1200" dirty="0">
              <a:solidFill>
                <a:prstClr val="black"/>
              </a:solidFill>
              <a:latin typeface="Arial" panose="020B0604020202020204" pitchFamily="34" charset="0"/>
              <a:ea typeface="+mn-ea"/>
              <a:cs typeface="+mn-cs"/>
            </a:endParaRPr>
          </a:p>
        </p:txBody>
      </p:sp>
      <p:sp>
        <p:nvSpPr>
          <p:cNvPr id="92" name="Rectangle 90">
            <a:extLst>
              <a:ext uri="{FF2B5EF4-FFF2-40B4-BE49-F238E27FC236}">
                <a16:creationId xmlns:a16="http://schemas.microsoft.com/office/drawing/2014/main" id="{96B4D57F-EC9B-3E66-3CEE-50E6ABD51418}"/>
              </a:ext>
            </a:extLst>
          </p:cNvPr>
          <p:cNvSpPr>
            <a:spLocks noChangeArrowheads="1"/>
          </p:cNvSpPr>
          <p:nvPr/>
        </p:nvSpPr>
        <p:spPr bwMode="auto">
          <a:xfrm>
            <a:off x="121920" y="1118927"/>
            <a:ext cx="147797"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3152" tIns="36576" rIns="73152" bIns="36576" numCol="1" anchor="ctr" anchorCtr="0" compatLnSpc="1">
            <a:prstTxWarp prst="textNoShape">
              <a:avLst/>
            </a:prstTxWarp>
            <a:spAutoFit/>
          </a:bodyPr>
          <a:lstStyle/>
          <a:p>
            <a:pPr defTabSz="731520" eaLnBrk="0" fontAlgn="base" hangingPunct="0">
              <a:spcBef>
                <a:spcPct val="0"/>
              </a:spcBef>
              <a:spcAft>
                <a:spcPct val="0"/>
              </a:spcAft>
              <a:buClrTx/>
            </a:pPr>
            <a:endParaRPr lang="en-US" altLang="en-US" sz="88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731520" eaLnBrk="0" fontAlgn="base" hangingPunct="0">
              <a:spcBef>
                <a:spcPct val="0"/>
              </a:spcBef>
              <a:spcAft>
                <a:spcPct val="0"/>
              </a:spcAft>
              <a:buClrTx/>
            </a:pPr>
            <a:br>
              <a:rPr lang="en-US" altLang="en-US" sz="88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endParaRPr lang="en-US" altLang="en-US" sz="1440" kern="1200" dirty="0">
              <a:solidFill>
                <a:prstClr val="black"/>
              </a:solidFill>
              <a:latin typeface="Arial" panose="020B0604020202020204" pitchFamily="34" charset="0"/>
              <a:ea typeface="+mn-ea"/>
              <a:cs typeface="+mn-cs"/>
            </a:endParaRPr>
          </a:p>
        </p:txBody>
      </p:sp>
      <p:sp>
        <p:nvSpPr>
          <p:cNvPr id="93" name="Rectangle 93">
            <a:extLst>
              <a:ext uri="{FF2B5EF4-FFF2-40B4-BE49-F238E27FC236}">
                <a16:creationId xmlns:a16="http://schemas.microsoft.com/office/drawing/2014/main" id="{E021CE20-EC99-048A-0C2A-78EFCE6CE72A}"/>
              </a:ext>
            </a:extLst>
          </p:cNvPr>
          <p:cNvSpPr>
            <a:spLocks noChangeArrowheads="1"/>
          </p:cNvSpPr>
          <p:nvPr/>
        </p:nvSpPr>
        <p:spPr bwMode="auto">
          <a:xfrm>
            <a:off x="121920" y="958883"/>
            <a:ext cx="147797" cy="88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3152" tIns="36576" rIns="73152" bIns="36576" numCol="1" anchor="ctr" anchorCtr="0" compatLnSpc="1">
            <a:prstTxWarp prst="textNoShape">
              <a:avLst/>
            </a:prstTxWarp>
            <a:spAutoFit/>
          </a:bodyPr>
          <a:lstStyle/>
          <a:p>
            <a:pPr defTabSz="731520" eaLnBrk="0" fontAlgn="base" hangingPunct="0">
              <a:spcBef>
                <a:spcPct val="0"/>
              </a:spcBef>
              <a:spcAft>
                <a:spcPct val="0"/>
              </a:spcAft>
              <a:buClrTx/>
            </a:pPr>
            <a:endParaRPr lang="en-US" altLang="en-US" sz="88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731520" eaLnBrk="0" fontAlgn="base" hangingPunct="0">
              <a:spcBef>
                <a:spcPct val="0"/>
              </a:spcBef>
              <a:spcAft>
                <a:spcPct val="0"/>
              </a:spcAft>
              <a:buClrTx/>
            </a:pPr>
            <a:br>
              <a:rPr lang="en-US" altLang="en-US" sz="88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endParaRPr lang="en-US" altLang="en-US" sz="880" b="1" kern="1200" dirty="0">
              <a:solidFill>
                <a:prstClr val="black"/>
              </a:solidFill>
              <a:latin typeface="Calibri"/>
              <a:ea typeface="Calibri" panose="020F0502020204030204" pitchFamily="34" charset="0"/>
              <a:cs typeface="Times New Roman" panose="02020603050405020304" pitchFamily="18" charset="0"/>
            </a:endParaRPr>
          </a:p>
          <a:p>
            <a:pPr defTabSz="731520" eaLnBrk="0" fontAlgn="base" hangingPunct="0">
              <a:spcBef>
                <a:spcPct val="0"/>
              </a:spcBef>
              <a:spcAft>
                <a:spcPct val="0"/>
              </a:spcAft>
              <a:buClrTx/>
            </a:pPr>
            <a:br>
              <a:rPr lang="en-US" altLang="en-US" sz="880" b="1"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br>
            <a:endParaRPr lang="en-US" altLang="en-US" sz="320" kern="1200" dirty="0">
              <a:solidFill>
                <a:prstClr val="black"/>
              </a:solidFill>
              <a:latin typeface="Arial" panose="020B0604020202020204" pitchFamily="34" charset="0"/>
              <a:ea typeface="+mn-ea"/>
              <a:cs typeface="+mn-cs"/>
            </a:endParaRPr>
          </a:p>
          <a:p>
            <a:pPr defTabSz="731520" eaLnBrk="0" fontAlgn="base" hangingPunct="0">
              <a:spcBef>
                <a:spcPct val="0"/>
              </a:spcBef>
              <a:spcAft>
                <a:spcPct val="0"/>
              </a:spcAft>
              <a:buClrTx/>
            </a:pPr>
            <a:endParaRPr lang="en-US" altLang="en-US" sz="1440" kern="1200" dirty="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285652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2A0046-5228-4C37-9D0E-B6081F6EE9A8}"/>
              </a:ext>
            </a:extLst>
          </p:cNvPr>
          <p:cNvSpPr>
            <a:spLocks noGrp="1"/>
          </p:cNvSpPr>
          <p:nvPr>
            <p:ph type="title"/>
          </p:nvPr>
        </p:nvSpPr>
        <p:spPr/>
        <p:txBody>
          <a:bodyPr/>
          <a:lstStyle/>
          <a:p>
            <a:r>
              <a:rPr lang="en-US" dirty="0"/>
              <a:t>CCBHC Certification Criteria</a:t>
            </a:r>
          </a:p>
        </p:txBody>
      </p:sp>
      <p:pic>
        <p:nvPicPr>
          <p:cNvPr id="6" name="Content Placeholder 5">
            <a:extLst>
              <a:ext uri="{FF2B5EF4-FFF2-40B4-BE49-F238E27FC236}">
                <a16:creationId xmlns:a16="http://schemas.microsoft.com/office/drawing/2014/main" id="{51C3EFAB-747A-4243-A8A9-A15F3D068F65}"/>
              </a:ext>
            </a:extLst>
          </p:cNvPr>
          <p:cNvPicPr>
            <a:picLocks noGrp="1" noChangeAspect="1"/>
          </p:cNvPicPr>
          <p:nvPr>
            <p:ph idx="1"/>
          </p:nvPr>
        </p:nvPicPr>
        <p:blipFill rotWithShape="1">
          <a:blip r:embed="rId2"/>
          <a:srcRect t="1656"/>
          <a:stretch/>
        </p:blipFill>
        <p:spPr>
          <a:xfrm>
            <a:off x="161153" y="1717852"/>
            <a:ext cx="5042175" cy="3400783"/>
          </a:xfrm>
        </p:spPr>
      </p:pic>
      <p:sp>
        <p:nvSpPr>
          <p:cNvPr id="2" name="Content Placeholder 2">
            <a:extLst>
              <a:ext uri="{FF2B5EF4-FFF2-40B4-BE49-F238E27FC236}">
                <a16:creationId xmlns:a16="http://schemas.microsoft.com/office/drawing/2014/main" id="{7CACD09A-A8C1-B14D-14A3-0195C74DE916}"/>
              </a:ext>
            </a:extLst>
          </p:cNvPr>
          <p:cNvSpPr txBox="1">
            <a:spLocks/>
          </p:cNvSpPr>
          <p:nvPr/>
        </p:nvSpPr>
        <p:spPr>
          <a:xfrm>
            <a:off x="4876800" y="1473449"/>
            <a:ext cx="4445646" cy="3889586"/>
          </a:xfrm>
          <a:prstGeom prst="rect">
            <a:avLst/>
          </a:prstGeom>
        </p:spPr>
        <p:txBody>
          <a:bodyPr vert="horz" lIns="73152" tIns="36576" rIns="73152" bIns="36576"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65760">
              <a:spcBef>
                <a:spcPts val="0"/>
              </a:spcBef>
              <a:buClrTx/>
              <a:buNone/>
            </a:pPr>
            <a:endParaRPr lang="en-US" sz="1494" dirty="0">
              <a:solidFill>
                <a:prstClr val="black"/>
              </a:solidFill>
              <a:latin typeface="Calibri"/>
            </a:endParaRPr>
          </a:p>
          <a:p>
            <a:pPr marL="594360" lvl="1" indent="-228600" defTabSz="365760">
              <a:spcBef>
                <a:spcPts val="0"/>
              </a:spcBef>
              <a:buClrTx/>
              <a:buFont typeface="+mj-lt"/>
              <a:buAutoNum type="arabicPeriod"/>
            </a:pPr>
            <a:r>
              <a:rPr lang="en-US" sz="1280" b="1" u="sng" dirty="0">
                <a:solidFill>
                  <a:prstClr val="black"/>
                </a:solidFill>
                <a:latin typeface="Calibri"/>
              </a:rPr>
              <a:t>Staffing:</a:t>
            </a:r>
            <a:r>
              <a:rPr lang="en-US" sz="1280" dirty="0">
                <a:solidFill>
                  <a:prstClr val="black"/>
                </a:solidFill>
                <a:latin typeface="Calibri"/>
              </a:rPr>
              <a:t> Staffing standards informed by local needs</a:t>
            </a:r>
            <a:endParaRPr lang="en-US" sz="1280" b="1" dirty="0">
              <a:solidFill>
                <a:prstClr val="black"/>
              </a:solidFill>
              <a:latin typeface="Calibri"/>
            </a:endParaRPr>
          </a:p>
          <a:p>
            <a:pPr marL="594360" lvl="1" indent="-228600" defTabSz="365760">
              <a:spcBef>
                <a:spcPts val="0"/>
              </a:spcBef>
              <a:buClrTx/>
              <a:buFont typeface="+mj-lt"/>
              <a:buAutoNum type="arabicPeriod"/>
            </a:pPr>
            <a:r>
              <a:rPr lang="en-US" sz="1280" b="1" u="sng" dirty="0">
                <a:solidFill>
                  <a:prstClr val="black"/>
                </a:solidFill>
                <a:latin typeface="Calibri"/>
              </a:rPr>
              <a:t>Availability and Accessibility of Services:</a:t>
            </a:r>
            <a:r>
              <a:rPr lang="en-US" sz="1280" dirty="0">
                <a:solidFill>
                  <a:prstClr val="black"/>
                </a:solidFill>
                <a:latin typeface="Calibri"/>
              </a:rPr>
              <a:t> Standards for timely and meaningful access to services, outreach and engagement, 24/7 access to crisis services, treatment planning, and acceptance of all people who request services regardless of ability to pay or place of residence </a:t>
            </a:r>
            <a:endParaRPr lang="en-US" sz="1280" b="1" dirty="0">
              <a:solidFill>
                <a:prstClr val="black"/>
              </a:solidFill>
              <a:latin typeface="Calibri"/>
            </a:endParaRPr>
          </a:p>
          <a:p>
            <a:pPr marL="594360" lvl="1" indent="-228600" defTabSz="365760">
              <a:spcBef>
                <a:spcPts val="0"/>
              </a:spcBef>
              <a:buClrTx/>
              <a:buFont typeface="+mj-lt"/>
              <a:buAutoNum type="arabicPeriod"/>
            </a:pPr>
            <a:r>
              <a:rPr lang="en-US" sz="1280" b="1" u="sng" dirty="0">
                <a:solidFill>
                  <a:prstClr val="black"/>
                </a:solidFill>
                <a:latin typeface="Calibri"/>
              </a:rPr>
              <a:t>Care Coordination:</a:t>
            </a:r>
            <a:r>
              <a:rPr lang="en-US" sz="1280" dirty="0">
                <a:solidFill>
                  <a:prstClr val="black"/>
                </a:solidFill>
                <a:latin typeface="Calibri"/>
              </a:rPr>
              <a:t> Requires care coordination plans across services and providers and health information technology infrastructure</a:t>
            </a:r>
          </a:p>
          <a:p>
            <a:pPr marL="594360" lvl="1" indent="-228600" defTabSz="365760">
              <a:spcBef>
                <a:spcPts val="0"/>
              </a:spcBef>
              <a:buClrTx/>
              <a:buFont typeface="+mj-lt"/>
              <a:buAutoNum type="arabicPeriod"/>
            </a:pPr>
            <a:r>
              <a:rPr lang="en-US" sz="1280" b="1" u="sng" dirty="0">
                <a:solidFill>
                  <a:prstClr val="black"/>
                </a:solidFill>
                <a:latin typeface="Calibri"/>
              </a:rPr>
              <a:t>Scope of Services:</a:t>
            </a:r>
            <a:r>
              <a:rPr lang="en-US" sz="1280" dirty="0">
                <a:solidFill>
                  <a:prstClr val="black"/>
                </a:solidFill>
                <a:latin typeface="Calibri"/>
              </a:rPr>
              <a:t> Nine required services</a:t>
            </a:r>
          </a:p>
          <a:p>
            <a:pPr marL="594360" lvl="1" indent="-228600" defTabSz="365760">
              <a:spcBef>
                <a:spcPts val="0"/>
              </a:spcBef>
              <a:buClrTx/>
              <a:buFont typeface="+mj-lt"/>
              <a:buAutoNum type="arabicPeriod"/>
            </a:pPr>
            <a:r>
              <a:rPr lang="en-US" sz="1280" b="1" u="sng" dirty="0">
                <a:solidFill>
                  <a:prstClr val="black"/>
                </a:solidFill>
                <a:latin typeface="Calibri"/>
              </a:rPr>
              <a:t>Quality and Other Reporting:</a:t>
            </a:r>
            <a:r>
              <a:rPr lang="en-US" sz="1280" dirty="0">
                <a:solidFill>
                  <a:prstClr val="black"/>
                </a:solidFill>
                <a:latin typeface="Calibri"/>
              </a:rPr>
              <a:t> Quality measures, a quality improvement plan</a:t>
            </a:r>
          </a:p>
          <a:p>
            <a:pPr marL="594360" lvl="1" indent="-228600" defTabSz="365760">
              <a:spcBef>
                <a:spcPts val="0"/>
              </a:spcBef>
              <a:buClrTx/>
              <a:buFont typeface="+mj-lt"/>
              <a:buAutoNum type="arabicPeriod"/>
            </a:pPr>
            <a:r>
              <a:rPr lang="en-US" sz="1280" b="1" u="sng" dirty="0">
                <a:solidFill>
                  <a:prstClr val="black"/>
                </a:solidFill>
                <a:latin typeface="Calibri"/>
              </a:rPr>
              <a:t>Organizational Authority and Governance:</a:t>
            </a:r>
            <a:r>
              <a:rPr lang="en-US" sz="1280" dirty="0">
                <a:solidFill>
                  <a:prstClr val="black"/>
                </a:solidFill>
                <a:latin typeface="Calibri"/>
              </a:rPr>
              <a:t> Consumer representation in governance, participation in Medicaid, appropriate state accreditation</a:t>
            </a:r>
          </a:p>
          <a:p>
            <a:pPr marL="594360" lvl="1" indent="-228600" defTabSz="365760">
              <a:spcBef>
                <a:spcPts val="0"/>
              </a:spcBef>
              <a:buClrTx/>
              <a:buFont typeface="+mj-lt"/>
              <a:buAutoNum type="arabicPeriod"/>
            </a:pPr>
            <a:endParaRPr lang="en-US" sz="1280" dirty="0">
              <a:solidFill>
                <a:prstClr val="black"/>
              </a:solidFill>
              <a:latin typeface="Calibri"/>
            </a:endParaRPr>
          </a:p>
          <a:p>
            <a:pPr marL="640080" lvl="2" indent="0" defTabSz="365760">
              <a:lnSpc>
                <a:spcPct val="115000"/>
              </a:lnSpc>
              <a:spcBef>
                <a:spcPts val="0"/>
              </a:spcBef>
              <a:spcAft>
                <a:spcPts val="480"/>
              </a:spcAft>
              <a:buClrTx/>
              <a:buNone/>
            </a:pPr>
            <a:r>
              <a:rPr lang="en-US" sz="960" dirty="0">
                <a:solidFill>
                  <a:prstClr val="black"/>
                </a:solidFill>
                <a:latin typeface="Calibri" panose="020F0502020204030204" pitchFamily="34" charset="0"/>
                <a:ea typeface="Times New Roman" panose="02020603050405020304" pitchFamily="18" charset="0"/>
                <a:cs typeface="Calibri" panose="020F0502020204030204" pitchFamily="34" charset="0"/>
              </a:rPr>
              <a:t>Updated Criteria: </a:t>
            </a:r>
            <a:r>
              <a:rPr lang="en-US" sz="960" dirty="0">
                <a:solidFill>
                  <a:prstClr val="black"/>
                </a:solidFill>
                <a:latin typeface="Calibri" panose="020F0502020204030204" pitchFamily="34" charset="0"/>
                <a:ea typeface="Times New Roman" panose="02020603050405020304" pitchFamily="18" charset="0"/>
                <a:cs typeface="Calibri" panose="020F0502020204030204" pitchFamily="34" charset="0"/>
                <a:hlinkClick r:id="rId3"/>
              </a:rPr>
              <a:t>https://www.samhsa.gov/sites/default/files/ccbhc-criteria-2023.pdf</a:t>
            </a:r>
            <a:r>
              <a:rPr lang="en-US" sz="96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p>
          <a:p>
            <a:pPr marL="640080" lvl="2" indent="0" defTabSz="365760">
              <a:lnSpc>
                <a:spcPct val="115000"/>
              </a:lnSpc>
              <a:spcBef>
                <a:spcPts val="0"/>
              </a:spcBef>
              <a:spcAft>
                <a:spcPts val="480"/>
              </a:spcAft>
              <a:buClrTx/>
              <a:buNone/>
            </a:pPr>
            <a:r>
              <a:rPr lang="en-US" sz="960" dirty="0">
                <a:solidFill>
                  <a:prstClr val="black"/>
                </a:solidFill>
                <a:latin typeface="Calibri" panose="020F0502020204030204" pitchFamily="34" charset="0"/>
                <a:ea typeface="Times New Roman" panose="02020603050405020304" pitchFamily="18" charset="0"/>
                <a:cs typeface="Calibri" panose="020F0502020204030204" pitchFamily="34" charset="0"/>
              </a:rPr>
              <a:t>Original Criteria: </a:t>
            </a:r>
            <a:r>
              <a:rPr lang="en-US" sz="960" dirty="0">
                <a:solidFill>
                  <a:prstClr val="black"/>
                </a:solidFill>
                <a:latin typeface="Calibri" panose="020F0502020204030204" pitchFamily="34" charset="0"/>
                <a:ea typeface="Times New Roman" panose="02020603050405020304" pitchFamily="18" charset="0"/>
                <a:cs typeface="Calibri" panose="020F0502020204030204" pitchFamily="34" charset="0"/>
                <a:hlinkClick r:id="rId4"/>
              </a:rPr>
              <a:t>https://www.samhsa.gov/sites/default/files/programs_campaigns/ccbhc-criteria.pdf</a:t>
            </a:r>
            <a:r>
              <a:rPr lang="en-US" sz="96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p>
          <a:p>
            <a:pPr marL="594360" lvl="1" indent="-228600" defTabSz="365760">
              <a:spcBef>
                <a:spcPts val="0"/>
              </a:spcBef>
              <a:buClrTx/>
              <a:buFont typeface="+mj-lt"/>
              <a:buAutoNum type="arabicPeriod"/>
            </a:pPr>
            <a:endParaRPr lang="en-US" sz="1280" dirty="0">
              <a:solidFill>
                <a:prstClr val="black"/>
              </a:solidFill>
              <a:latin typeface="Calibri"/>
            </a:endParaRPr>
          </a:p>
          <a:p>
            <a:pPr marL="487668" lvl="1" indent="0" defTabSz="365760">
              <a:spcBef>
                <a:spcPts val="0"/>
              </a:spcBef>
              <a:buClrTx/>
              <a:buNone/>
            </a:pPr>
            <a:endParaRPr lang="en-US" sz="1280" b="1" dirty="0">
              <a:solidFill>
                <a:prstClr val="black"/>
              </a:solidFill>
              <a:latin typeface="Calibri"/>
            </a:endParaRPr>
          </a:p>
        </p:txBody>
      </p:sp>
    </p:spTree>
    <p:extLst>
      <p:ext uri="{BB962C8B-B14F-4D97-AF65-F5344CB8AC3E}">
        <p14:creationId xmlns:p14="http://schemas.microsoft.com/office/powerpoint/2010/main" val="346425523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TotalTime>
  <Words>2694</Words>
  <Application>Microsoft Office PowerPoint</Application>
  <PresentationFormat>Custom</PresentationFormat>
  <Paragraphs>284</Paragraphs>
  <Slides>31</Slides>
  <Notes>13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31</vt:i4>
      </vt:variant>
    </vt:vector>
  </HeadingPairs>
  <TitlesOfParts>
    <vt:vector size="50" baseType="lpstr">
      <vt:lpstr>Wingdings</vt:lpstr>
      <vt:lpstr>Aptos Display</vt:lpstr>
      <vt:lpstr>Symbol</vt:lpstr>
      <vt:lpstr>Calibri</vt:lpstr>
      <vt:lpstr>Segoe UI Light</vt:lpstr>
      <vt:lpstr>Arial</vt:lpstr>
      <vt:lpstr>Calibri Light</vt:lpstr>
      <vt:lpstr>Arial Nova</vt:lpstr>
      <vt:lpstr>Arnhem</vt:lpstr>
      <vt:lpstr>Times New Roman</vt:lpstr>
      <vt:lpstr>Montserrat SemiBold</vt:lpstr>
      <vt:lpstr>Arial Nova Cond</vt:lpstr>
      <vt:lpstr>Malgun Gothic</vt:lpstr>
      <vt:lpstr>Aptos</vt:lpstr>
      <vt:lpstr>Arial Nova Cond Light</vt:lpstr>
      <vt:lpstr>Office Theme</vt:lpstr>
      <vt:lpstr>1_Office Theme</vt:lpstr>
      <vt:lpstr>Retrospect</vt:lpstr>
      <vt:lpstr>2_Office Theme</vt:lpstr>
      <vt:lpstr>PowerPoint Presentation</vt:lpstr>
      <vt:lpstr>PowerPoint Presentation</vt:lpstr>
      <vt:lpstr>PowerPoint Presentation</vt:lpstr>
      <vt:lpstr>Behavioral Health Opportunities and Challenges for FQHCs and CCBHCs</vt:lpstr>
      <vt:lpstr>Realizing a Dream 60 Years in the Making</vt:lpstr>
      <vt:lpstr>Federal Agency Partner Roles in the CCBHC Initiative</vt:lpstr>
      <vt:lpstr>Main Federal Payment Sources for CCBHCs</vt:lpstr>
      <vt:lpstr>Map of CCBHCs Across the United States (as of June 2024) </vt:lpstr>
      <vt:lpstr>CCBHC Certification Criteria</vt:lpstr>
      <vt:lpstr>Criteria 4.G - Outpatient Clinic Primary Care Screening and Monitoring </vt:lpstr>
      <vt:lpstr>How CCBHCs Provide Access to Primary Care</vt:lpstr>
      <vt:lpstr>Discussion/Questions</vt:lpstr>
      <vt:lpstr>Thank You</vt:lpstr>
      <vt:lpstr>PowerPoint Presentation</vt:lpstr>
      <vt:lpstr>PowerPoint Presentation</vt:lpstr>
      <vt:lpstr>Summary of CCBHC Prospective Payment System (PPS)</vt:lpstr>
      <vt:lpstr>Applicable CCBHC FMAP Rates</vt:lpstr>
      <vt:lpstr>CCBHC Prospective Payment System (PPS) – Daily Rate</vt:lpstr>
      <vt:lpstr>PowerPoint Presentation</vt:lpstr>
      <vt:lpstr>CCBHC Quality Bonus Payment Measures – Comparative set </vt:lpstr>
      <vt:lpstr>PowerPoint Presentation</vt:lpstr>
      <vt:lpstr>Questions? </vt:lpstr>
      <vt:lpstr>PowerPoint Presentation</vt:lpstr>
      <vt:lpstr> Collaboration, Implementation &amp; Development</vt:lpstr>
      <vt:lpstr>Certified Community Behavioral Health Clinics (CCBHCs)</vt:lpstr>
      <vt:lpstr>PowerPoint Presentation</vt:lpstr>
      <vt:lpstr>Starting our Journey</vt:lpstr>
      <vt:lpstr>Changes and Challenges</vt:lpstr>
      <vt:lpstr>Meeting 2025 Requirements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Applebee</dc:creator>
  <cp:lastModifiedBy>Liezl Perez Schewe</cp:lastModifiedBy>
  <cp:revision>6</cp:revision>
  <dcterms:created xsi:type="dcterms:W3CDTF">2006-08-16T00:00:00Z</dcterms:created>
  <dcterms:modified xsi:type="dcterms:W3CDTF">2024-10-08T14:59:00Z</dcterms:modified>
</cp:coreProperties>
</file>